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11"/>
  </p:notesMasterIdLst>
  <p:sldIdLst>
    <p:sldId id="2145872260" r:id="rId7"/>
    <p:sldId id="2147472042" r:id="rId8"/>
    <p:sldId id="2145872261" r:id="rId9"/>
    <p:sldId id="32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80E322-D5FE-AE0F-5065-2FD42598EEE7}" name="Casey Kapitany" initials="CK" userId="S::casey.kapitany@blood.ca::c07c389e-d79b-41cb-8c77-658b40e579c2" providerId="AD"/>
  <p188:author id="{7237E274-3922-C784-E4A0-500D9087E3D1}" name="Kimberly Figures" initials="KF" userId="S::Kimberly.Figures@blood.ca::da43fa04-2046-4f9e-abb1-3fac6d214e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  <a:srgbClr val="EE1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FB2554-6AD3-4FFF-8149-61A39FE948A7}" v="8" dt="2026-09-28T14:48:59.4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14" autoAdjust="0"/>
  </p:normalViewPr>
  <p:slideViewPr>
    <p:cSldViewPr snapToGrid="0">
      <p:cViewPr varScale="1">
        <p:scale>
          <a:sx n="88" d="100"/>
          <a:sy n="88" d="100"/>
        </p:scale>
        <p:origin x="13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DAB41-AAE9-4FD8-A02E-78E5E13E737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D0322-05FF-4E8C-B99E-653E82B11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4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FB766-08B5-4FBC-D233-FE046C72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11668-647F-784E-41B3-AAE31EBA0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93D888-A352-DE61-B07A-DD136E10B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slide to introduce the guideline publication</a:t>
            </a:r>
          </a:p>
        </p:txBody>
      </p:sp>
    </p:spTree>
    <p:extLst>
      <p:ext uri="{BB962C8B-B14F-4D97-AF65-F5344CB8AC3E}">
        <p14:creationId xmlns:p14="http://schemas.microsoft.com/office/powerpoint/2010/main" val="1070108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D3FC-EE08-F8A7-B2A5-181825C1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76E286-47BF-2473-E7B8-06EF7A0FC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92F34-1D82-7189-39F8-E73A74D5C1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slide to highlight the guideline, its 11 recommendations, the main guidance and links to the guideline publication as well as resources on ICTMG website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AB9F45-67E0-E34F-FC38-4923DE9755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ABC236-8D95-4082-B753-D1F39CED00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44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1EAF7-A0A9-5829-8C72-2581833DF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3EE79-B9B3-7A30-8283-43D0CF323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9851FE-F4BB-4399-8ABF-666AE5C75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slide to highlight the guideline, the overall message and links </a:t>
            </a:r>
            <a:r>
              <a:rPr lang="en-US"/>
              <a:t>to resources </a:t>
            </a:r>
            <a:r>
              <a:rPr lang="en-US" dirty="0"/>
              <a:t>on ICTMG website</a:t>
            </a: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6967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For more information on the platelet publications and to access the additional resources for physician and patients, visit www.ICTMG.org or email info@ictmg.org.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3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0912-5836-FF84-B395-EF259C13B5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BE9A7-36D3-099C-1E20-113ACD322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9CB8-DA85-4368-8C3E-CA5139B02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7D213-9DE2-EB78-D25C-B0E361072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42DC7-BEA8-72AB-E626-F16AD9A60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89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9F84-B5DC-3D28-1F2A-476549054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C06A-A8DF-61AA-DBC6-7B968D7A1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515A6-970C-4969-72C9-2D1EF26D1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ECCD0-C4D1-0E6C-7AB2-ED1A5DF0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C9D1B3-B899-34BB-F263-F69782F0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86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FA82-DE8A-462C-ECF6-401731A0F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0668D-CC63-1305-B14E-F3884E937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98F22-EF93-1F0F-5922-2604C83B7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3588A-873C-B7BE-3E7A-2402C2C10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81A68-883B-EF61-0B64-A47F3460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1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91F3F-5BF2-C103-7A96-91AEA9E07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54537-74C1-EE93-9B91-E7789912C6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0FAFD-2A43-6EEB-F114-EAF7D1BFDC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9C602-ED6A-7DD0-456B-23653A774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FA9527-8436-51B2-9A5D-9B86DB67F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15730-CC91-EE45-6D90-B6D56106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86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472F2-8869-AEF5-5F1A-7027FA609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DDFF5-5E93-52A0-1FE2-49C20E622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2340F-AFF5-EE61-5885-5DAB758E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04D359-2DC8-04A3-9744-109A4B5D5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40E67-47F5-78F9-049B-B56E1F2F4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5BE9B2-2BF6-070D-DED7-1A2CD621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60CAD2-08BB-4095-D1C5-89D2F417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5F6773-2AEC-A80E-3874-DA2245767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3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63F3E-24EC-49F8-33FF-02A7A4F42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504DCE-8305-3CCF-3143-4CCBE3FB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D233FD-55ED-62F3-0FE1-205EBC547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E3C118-3480-6236-A2AD-27AC384F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50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223B4-EBB7-BF09-01FA-73461ADFF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D38AE4-2DC0-CCFB-B002-EABFDA053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110D7-CAB6-8377-B824-2600CD59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15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622DD-0829-3D79-8992-9CE8A525E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CC0B6-83C2-C442-5453-B2B601D86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8B845-E71C-145A-CA13-55E97FA60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872EF-A385-0914-9385-F9DF8BF5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F3FB64-1DD6-7D87-E992-2AC06A00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87227-EFEC-5170-09E3-C014C76D7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9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1C7E7-0425-AC4F-A887-3783F40E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3C1AB-CBC6-9D79-4805-95222C60A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82A69-B854-ED0A-F5CE-10698ED66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6EB71-32CE-5DA1-9064-B6E60C01C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66F54-B20F-372E-B3A9-45A66BF3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B99DE-BCED-0D44-9F4C-CD2B7432C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46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98D2-C5EA-112E-CF13-F080C264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74B16-CF4B-3F56-FC3D-D86B6E1A7B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9F8C8-9B85-47E9-E6A6-16B2979A2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F0D7D-B489-3FFD-BFA2-33C51405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01B33-BC83-77D6-786C-0A09DAEF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8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DE4E2E-06BA-DDF4-1A2E-AD527215F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E0579-0E4E-6CF3-A3F2-EEA390CC5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391C8-2648-1EC9-9EF2-6C8435792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AE59-1975-C5C8-DF17-0169C48CB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4835D-7EEA-9D48-BC17-B21644E1D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26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5372488"/>
          </a:xfrm>
          <a:prstGeom prst="rect">
            <a:avLst/>
          </a:prstGeom>
          <a:solidFill>
            <a:srgbClr val="1F497D"/>
          </a:solidFill>
          <a:ln>
            <a:solidFill>
              <a:srgbClr val="1F4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>
                <a:noFill/>
              </a:ln>
              <a:noFill/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187802"/>
            <a:ext cx="10363200" cy="1705767"/>
          </a:xfrm>
        </p:spPr>
        <p:txBody>
          <a:bodyPr anchor="t"/>
          <a:lstStyle>
            <a:lvl1pPr algn="l">
              <a:defRPr sz="6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62747" y="5427093"/>
            <a:ext cx="3938732" cy="1430907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348567"/>
            <a:ext cx="10363200" cy="1691217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43417" y="5427134"/>
            <a:ext cx="6957483" cy="128693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i="1" baseline="0"/>
            </a:lvl1pPr>
          </a:lstStyle>
          <a:p>
            <a:pPr lvl="0"/>
            <a:r>
              <a:rPr lang="en-US"/>
              <a:t>Conference</a:t>
            </a:r>
          </a:p>
          <a:p>
            <a:pPr lvl="0"/>
            <a:r>
              <a:rPr lang="en-US"/>
              <a:t>Location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63211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53724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>
                <a:noFill/>
              </a:ln>
              <a:noFill/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187802"/>
            <a:ext cx="10363200" cy="1705767"/>
          </a:xfrm>
        </p:spPr>
        <p:txBody>
          <a:bodyPr anchor="t"/>
          <a:lstStyle>
            <a:lvl1pPr algn="l">
              <a:defRPr sz="6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762747" y="5427093"/>
            <a:ext cx="3938732" cy="1430907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348567"/>
            <a:ext cx="10363200" cy="1691217"/>
          </a:xfr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 by: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243417" y="5427134"/>
            <a:ext cx="6957483" cy="128693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i="1" baseline="0"/>
            </a:lvl1pPr>
          </a:lstStyle>
          <a:p>
            <a:pPr lvl="0"/>
            <a:r>
              <a:rPr lang="en-US"/>
              <a:t>Conference</a:t>
            </a:r>
          </a:p>
          <a:p>
            <a:pPr lvl="0"/>
            <a:r>
              <a:rPr lang="en-US"/>
              <a:t>Location</a:t>
            </a:r>
          </a:p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8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651" y="758399"/>
            <a:ext cx="10363200" cy="2127757"/>
          </a:xfrm>
        </p:spPr>
        <p:txBody>
          <a:bodyPr anchor="t"/>
          <a:lstStyle>
            <a:lvl1pPr algn="l">
              <a:defRPr sz="5867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494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651" y="758399"/>
            <a:ext cx="10363200" cy="2127757"/>
          </a:xfrm>
        </p:spPr>
        <p:txBody>
          <a:bodyPr anchor="t"/>
          <a:lstStyle>
            <a:lvl1pPr algn="l">
              <a:defRPr sz="5867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18633" y="3202518"/>
            <a:ext cx="10363200" cy="313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05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lue Section Header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33" y="338498"/>
            <a:ext cx="10356851" cy="1357620"/>
          </a:xfrm>
        </p:spPr>
        <p:txBody>
          <a:bodyPr anchor="t"/>
          <a:lstStyle>
            <a:lvl1pPr>
              <a:defRPr sz="3733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604287" y="6275663"/>
            <a:ext cx="1342395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6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and Content Blue Section Header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33" y="338498"/>
            <a:ext cx="10356851" cy="1357620"/>
          </a:xfrm>
        </p:spPr>
        <p:txBody>
          <a:bodyPr anchor="t"/>
          <a:lstStyle>
            <a:lvl1pPr>
              <a:defRPr sz="3733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604287" y="6275663"/>
            <a:ext cx="1342395" cy="48768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918633" y="1951567"/>
            <a:ext cx="10356851" cy="41613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509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215" y="354754"/>
            <a:ext cx="10356851" cy="1357620"/>
          </a:xfrm>
        </p:spPr>
        <p:txBody>
          <a:bodyPr anchor="t"/>
          <a:lstStyle>
            <a:lvl1pPr>
              <a:defRPr sz="3733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560868" y="6259407"/>
            <a:ext cx="1342395" cy="48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0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215" y="354754"/>
            <a:ext cx="10356851" cy="1357620"/>
          </a:xfrm>
        </p:spPr>
        <p:txBody>
          <a:bodyPr anchor="t"/>
          <a:lstStyle>
            <a:lvl1pPr>
              <a:defRPr sz="3733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560868" y="6259407"/>
            <a:ext cx="1342395" cy="48768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918633" y="1966384"/>
            <a:ext cx="10312400" cy="4080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230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7A48013-BAD7-49BF-B955-64B9C79AB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215" y="354754"/>
            <a:ext cx="10356851" cy="1357620"/>
          </a:xfrm>
        </p:spPr>
        <p:txBody>
          <a:bodyPr anchor="t"/>
          <a:lstStyle>
            <a:lvl1pPr>
              <a:defRPr sz="3733"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BB3A11-F97E-4397-AEE2-028524429C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559836" y="6240637"/>
            <a:ext cx="1342395" cy="48768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D1F5BC-8D56-4CF9-9B33-C7A764EF22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74185" y="1807634"/>
            <a:ext cx="5074820" cy="4271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7DAA07FF-0CBB-4173-A824-4A64C7D41C7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42999" y="1807634"/>
            <a:ext cx="4988035" cy="4271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392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1C231-2CB1-F343-A43B-DE31385C5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5651553"/>
            <a:ext cx="12192000" cy="125105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72479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10"/>
          <p:cNvSpPr>
            <a:spLocks noGrp="1"/>
          </p:cNvSpPr>
          <p:nvPr>
            <p:ph type="sldNum" sz="quarter" idx="16"/>
          </p:nvPr>
        </p:nvSpPr>
        <p:spPr>
          <a:xfrm rot="10800000" flipH="1" flipV="1">
            <a:off x="70628" y="6279304"/>
            <a:ext cx="848005" cy="532643"/>
          </a:xfrm>
        </p:spPr>
        <p:txBody>
          <a:bodyPr anchor="ctr"/>
          <a:lstStyle>
            <a:lvl1pPr algn="ctr">
              <a:defRPr sz="2133" b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F221C231-2CB1-F343-A43B-DE31385C503C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B6CF2D-951A-4D7E-AB27-502606B952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65" y="6265731"/>
            <a:ext cx="1320800" cy="41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902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and person smiling&#10;&#10;Description automatically generated">
            <a:extLst>
              <a:ext uri="{FF2B5EF4-FFF2-40B4-BE49-F238E27FC236}">
                <a16:creationId xmlns:a16="http://schemas.microsoft.com/office/drawing/2014/main" id="{57EBE7A5-72D2-A44C-4D74-5245093A89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3"/>
            <a:ext cx="12192000" cy="6857591"/>
          </a:xfrm>
          <a:prstGeom prst="rect">
            <a:avLst/>
          </a:prstGeom>
        </p:spPr>
      </p:pic>
      <p:sp>
        <p:nvSpPr>
          <p:cNvPr id="11" name="Title Text">
            <a:extLst>
              <a:ext uri="{FF2B5EF4-FFF2-40B4-BE49-F238E27FC236}">
                <a16:creationId xmlns:a16="http://schemas.microsoft.com/office/drawing/2014/main" id="{1547B864-0FC4-D84C-B5E0-67037F93233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71240" y="4982306"/>
            <a:ext cx="6624749" cy="62132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15431">
              <a:defRPr sz="3200" b="1">
                <a:solidFill>
                  <a:srgbClr val="46454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right Sans Bold"/>
              </a:defRPr>
            </a:lvl1pPr>
          </a:lstStyle>
          <a:p>
            <a:r>
              <a:rPr lang="en-CA"/>
              <a:t>Insert presentation title here</a:t>
            </a:r>
            <a:endParaRPr/>
          </a:p>
        </p:txBody>
      </p:sp>
      <p:sp>
        <p:nvSpPr>
          <p:cNvPr id="8" name="Body Level One…">
            <a:extLst>
              <a:ext uri="{FF2B5EF4-FFF2-40B4-BE49-F238E27FC236}">
                <a16:creationId xmlns:a16="http://schemas.microsoft.com/office/drawing/2014/main" id="{D583AB4B-A4A0-814D-8FB8-3E0768C37039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671240" y="5973268"/>
            <a:ext cx="6624749" cy="65027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Insert secondary subtitle if applicable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54024B3-6B58-1947-895C-85823200648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71241" y="5603630"/>
            <a:ext cx="6624749" cy="432347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subtitle here</a:t>
            </a:r>
            <a:endParaRPr lang="en-CA"/>
          </a:p>
        </p:txBody>
      </p: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EFA517D8-4F35-E145-9A80-3D54F5C6F9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3"/>
          <a:stretch/>
        </p:blipFill>
        <p:spPr>
          <a:xfrm>
            <a:off x="7947213" y="5035178"/>
            <a:ext cx="3859306" cy="1309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F5923DB-24CE-6144-B05D-2469DD0FA0B5}"/>
              </a:ext>
            </a:extLst>
          </p:cNvPr>
          <p:cNvSpPr txBox="1"/>
          <p:nvPr userDrawn="1"/>
        </p:nvSpPr>
        <p:spPr>
          <a:xfrm>
            <a:off x="4579587" y="3929605"/>
            <a:ext cx="1850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Benny,</a:t>
            </a:r>
            <a:r>
              <a:rPr lang="en-US" sz="1150">
                <a:solidFill>
                  <a:schemeClr val="tx2"/>
                </a:solidFill>
              </a:rPr>
              <a:t> </a:t>
            </a:r>
            <a:r>
              <a:rPr lang="en-US" sz="1150" i="1">
                <a:solidFill>
                  <a:schemeClr val="tx2"/>
                </a:solidFill>
              </a:rPr>
              <a:t>blood donor and stem cell registrant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871EB6-ADB1-AB44-A99E-49EA2DA60F40}"/>
              </a:ext>
            </a:extLst>
          </p:cNvPr>
          <p:cNvSpPr txBox="1"/>
          <p:nvPr userDrawn="1"/>
        </p:nvSpPr>
        <p:spPr>
          <a:xfrm>
            <a:off x="6221850" y="3929605"/>
            <a:ext cx="15336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Jayden,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plasma recipient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0AE411C-369F-5549-9A9E-56389B1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6369" y="6220949"/>
            <a:ext cx="1793631" cy="3205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DB216E02-5DB3-A141-B0D5-9F9727FD63F9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9636368" y="6283569"/>
            <a:ext cx="1781909" cy="25790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9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[INSERT CLASSIFICATION]</a:t>
            </a:r>
          </a:p>
        </p:txBody>
      </p:sp>
    </p:spTree>
    <p:extLst>
      <p:ext uri="{BB962C8B-B14F-4D97-AF65-F5344CB8AC3E}">
        <p14:creationId xmlns:p14="http://schemas.microsoft.com/office/powerpoint/2010/main" val="2477760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BCA13E0-E76A-4442-9EF7-8924B783DD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2156"/>
          <a:stretch/>
        </p:blipFill>
        <p:spPr>
          <a:xfrm>
            <a:off x="0" y="205"/>
            <a:ext cx="12192000" cy="4652478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0399617D-677A-5B42-A9C9-5E2EF84092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3"/>
          <a:stretch/>
        </p:blipFill>
        <p:spPr>
          <a:xfrm>
            <a:off x="7947213" y="5035178"/>
            <a:ext cx="3859306" cy="13096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9722D3-0C78-E949-9CB8-914FECBBC03B}"/>
              </a:ext>
            </a:extLst>
          </p:cNvPr>
          <p:cNvSpPr txBox="1"/>
          <p:nvPr userDrawn="1"/>
        </p:nvSpPr>
        <p:spPr>
          <a:xfrm>
            <a:off x="3829050" y="3929605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Bilal,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3A8DC-9D6A-D74D-A149-8CECDA087FE1}"/>
              </a:ext>
            </a:extLst>
          </p:cNvPr>
          <p:cNvSpPr txBox="1"/>
          <p:nvPr userDrawn="1"/>
        </p:nvSpPr>
        <p:spPr>
          <a:xfrm>
            <a:off x="5775767" y="3755984"/>
            <a:ext cx="2095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Cara,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blood recipient and cord blood stem cell donor</a:t>
            </a: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BCE5655F-62E7-2A40-8FAC-16130BAC228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71240" y="4982306"/>
            <a:ext cx="6624749" cy="62132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15431">
              <a:defRPr sz="3200" b="1">
                <a:solidFill>
                  <a:srgbClr val="46454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right Sans Bold"/>
              </a:defRPr>
            </a:lvl1pPr>
          </a:lstStyle>
          <a:p>
            <a:r>
              <a:rPr lang="en-CA"/>
              <a:t>Insert presentation title here</a:t>
            </a:r>
            <a:endParaRPr/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67BCB00F-2298-2244-962C-85120DBEBD6D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671240" y="5973268"/>
            <a:ext cx="6624749" cy="65027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Insert secondary subtitle if applicable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BCD8BF7-46A1-5B42-B182-4D6153AA5F5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71241" y="5603630"/>
            <a:ext cx="6624749" cy="432347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subtitle here</a:t>
            </a:r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3935CE-4C13-224A-B874-98533200F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6369" y="6220949"/>
            <a:ext cx="1793631" cy="3205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9D367D77-42FA-4940-8061-F358F1BE3336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9636368" y="6283569"/>
            <a:ext cx="1781909" cy="25790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9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[INSERT CLASSIFICATION]</a:t>
            </a:r>
          </a:p>
        </p:txBody>
      </p:sp>
    </p:spTree>
    <p:extLst>
      <p:ext uri="{BB962C8B-B14F-4D97-AF65-F5344CB8AC3E}">
        <p14:creationId xmlns:p14="http://schemas.microsoft.com/office/powerpoint/2010/main" val="19385553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holding a sign&#10;&#10;Description automatically generated">
            <a:extLst>
              <a:ext uri="{FF2B5EF4-FFF2-40B4-BE49-F238E27FC236}">
                <a16:creationId xmlns:a16="http://schemas.microsoft.com/office/drawing/2014/main" id="{24BCF4B2-8BA1-9885-260E-128346590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63" r="3297" b="40617"/>
          <a:stretch/>
        </p:blipFill>
        <p:spPr>
          <a:xfrm>
            <a:off x="0" y="234462"/>
            <a:ext cx="12191999" cy="4381318"/>
          </a:xfrm>
          <a:prstGeom prst="rect">
            <a:avLst/>
          </a:prstGeom>
        </p:spPr>
      </p:pic>
      <p:pic>
        <p:nvPicPr>
          <p:cNvPr id="11" name="Picture 10" descr="A picture containing logo&#10;&#10;Description automatically generated">
            <a:extLst>
              <a:ext uri="{FF2B5EF4-FFF2-40B4-BE49-F238E27FC236}">
                <a16:creationId xmlns:a16="http://schemas.microsoft.com/office/drawing/2014/main" id="{0399617D-677A-5B42-A9C9-5E2EF84092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3"/>
          <a:stretch/>
        </p:blipFill>
        <p:spPr>
          <a:xfrm>
            <a:off x="7947213" y="5035178"/>
            <a:ext cx="3859306" cy="13096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9722D3-0C78-E949-9CB8-914FECBBC03B}"/>
              </a:ext>
            </a:extLst>
          </p:cNvPr>
          <p:cNvSpPr txBox="1"/>
          <p:nvPr userDrawn="1"/>
        </p:nvSpPr>
        <p:spPr>
          <a:xfrm>
            <a:off x="4718737" y="3929605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Aaron,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E3A8DC-9D6A-D74D-A149-8CECDA087FE1}"/>
              </a:ext>
            </a:extLst>
          </p:cNvPr>
          <p:cNvSpPr txBox="1"/>
          <p:nvPr userDrawn="1"/>
        </p:nvSpPr>
        <p:spPr>
          <a:xfrm>
            <a:off x="6009502" y="3929604"/>
            <a:ext cx="209502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Melissa,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stem cell recipient</a:t>
            </a:r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BCE5655F-62E7-2A40-8FAC-16130BAC228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71240" y="4982306"/>
            <a:ext cx="6624749" cy="62132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15431">
              <a:defRPr sz="3200" b="1">
                <a:solidFill>
                  <a:srgbClr val="46454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right Sans Bold"/>
              </a:defRPr>
            </a:lvl1pPr>
          </a:lstStyle>
          <a:p>
            <a:r>
              <a:rPr lang="en-CA"/>
              <a:t>Insert presentation title here</a:t>
            </a:r>
            <a:endParaRPr/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67BCB00F-2298-2244-962C-85120DBEBD6D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671240" y="5973268"/>
            <a:ext cx="6624749" cy="65027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Insert secondary subtitle if applicable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BCD8BF7-46A1-5B42-B182-4D6153AA5F5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71241" y="5603630"/>
            <a:ext cx="6624749" cy="432347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subtitle here</a:t>
            </a:r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3935CE-4C13-224A-B874-98533200F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6369" y="6220949"/>
            <a:ext cx="1793631" cy="3205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Body Level One…">
            <a:extLst>
              <a:ext uri="{FF2B5EF4-FFF2-40B4-BE49-F238E27FC236}">
                <a16:creationId xmlns:a16="http://schemas.microsoft.com/office/drawing/2014/main" id="{9D367D77-42FA-4940-8061-F358F1BE3336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9636368" y="6283569"/>
            <a:ext cx="1781909" cy="25790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9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[INSERT CLASSIFICATION]</a:t>
            </a:r>
          </a:p>
        </p:txBody>
      </p:sp>
    </p:spTree>
    <p:extLst>
      <p:ext uri="{BB962C8B-B14F-4D97-AF65-F5344CB8AC3E}">
        <p14:creationId xmlns:p14="http://schemas.microsoft.com/office/powerpoint/2010/main" val="2913377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ody Level One…">
            <a:extLst>
              <a:ext uri="{FF2B5EF4-FFF2-40B4-BE49-F238E27FC236}">
                <a16:creationId xmlns:a16="http://schemas.microsoft.com/office/drawing/2014/main" id="{D583AB4B-A4A0-814D-8FB8-3E0768C37039}"/>
              </a:ext>
            </a:extLst>
          </p:cNvPr>
          <p:cNvSpPr txBox="1">
            <a:spLocks noGrp="1"/>
          </p:cNvSpPr>
          <p:nvPr>
            <p:ph type="body" idx="11" hasCustomPrompt="1"/>
          </p:nvPr>
        </p:nvSpPr>
        <p:spPr>
          <a:xfrm>
            <a:off x="671240" y="5809145"/>
            <a:ext cx="6624749" cy="8471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Insert secondary subtitle if applicable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54024B3-6B58-1947-895C-85823200648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71241" y="5439508"/>
            <a:ext cx="6624749" cy="432347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en-US"/>
              <a:t>Insert subtitle here</a:t>
            </a:r>
          </a:p>
        </p:txBody>
      </p:sp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EFA517D8-4F35-E145-9A80-3D54F5C6F9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43"/>
          <a:stretch/>
        </p:blipFill>
        <p:spPr>
          <a:xfrm>
            <a:off x="7947213" y="5035178"/>
            <a:ext cx="3859306" cy="1309687"/>
          </a:xfrm>
          <a:prstGeom prst="rect">
            <a:avLst/>
          </a:prstGeom>
        </p:spPr>
      </p:pic>
      <p:sp>
        <p:nvSpPr>
          <p:cNvPr id="14" name="Title Text">
            <a:extLst>
              <a:ext uri="{FF2B5EF4-FFF2-40B4-BE49-F238E27FC236}">
                <a16:creationId xmlns:a16="http://schemas.microsoft.com/office/drawing/2014/main" id="{A3A82A76-7975-BE44-8EC9-4B7BF4DD617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50810" y="749816"/>
            <a:ext cx="10659750" cy="39745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415431">
              <a:defRPr sz="4000" b="1">
                <a:solidFill>
                  <a:srgbClr val="46454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lright Sans Bold"/>
              </a:defRPr>
            </a:lvl1pPr>
          </a:lstStyle>
          <a:p>
            <a:r>
              <a:rPr lang="en-CA"/>
              <a:t>Insert presentation title here</a:t>
            </a:r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064E00-FF0B-5E4C-9D10-25A288EF7D7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0250" y="5061644"/>
            <a:ext cx="10659750" cy="921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97B52A-910E-8C45-8DB4-024B26D57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6369" y="6220949"/>
            <a:ext cx="1793631" cy="3205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Body Level One…">
            <a:extLst>
              <a:ext uri="{FF2B5EF4-FFF2-40B4-BE49-F238E27FC236}">
                <a16:creationId xmlns:a16="http://schemas.microsoft.com/office/drawing/2014/main" id="{35A5015D-BE90-D241-A37F-EE3DFD91D941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9636368" y="6283569"/>
            <a:ext cx="1781909" cy="25790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900" b="0" i="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0">
              <a:spcBef>
                <a:spcPts val="6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0">
              <a:spcBef>
                <a:spcPts val="1200"/>
              </a:spcBef>
              <a:buSzTx/>
              <a:buNone/>
              <a:defRPr sz="2200">
                <a:solidFill>
                  <a:srgbClr val="4D4D4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/>
              <a:t>[INSERT CLASSIFICATION]</a:t>
            </a:r>
          </a:p>
        </p:txBody>
      </p:sp>
    </p:spTree>
    <p:extLst>
      <p:ext uri="{BB962C8B-B14F-4D97-AF65-F5344CB8AC3E}">
        <p14:creationId xmlns:p14="http://schemas.microsoft.com/office/powerpoint/2010/main" val="3938895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6272DC-47E9-4ADE-95C2-875739DC9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F4EFE6-8D78-4DFB-9159-2BA49E7949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304" y="330042"/>
            <a:ext cx="10702157" cy="567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984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B87A48-C6C9-FB49-A437-E448DAB6D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781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1AB596-DEBC-2B4E-BF88-F4FE4E7FA513}"/>
              </a:ext>
            </a:extLst>
          </p:cNvPr>
          <p:cNvSpPr txBox="1"/>
          <p:nvPr userDrawn="1"/>
        </p:nvSpPr>
        <p:spPr>
          <a:xfrm>
            <a:off x="4037395" y="5272268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Emily,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8885A-A3A2-C840-B4D2-F18352495E04}"/>
              </a:ext>
            </a:extLst>
          </p:cNvPr>
          <p:cNvSpPr txBox="1"/>
          <p:nvPr userDrawn="1"/>
        </p:nvSpPr>
        <p:spPr>
          <a:xfrm>
            <a:off x="5388019" y="5272268"/>
            <a:ext cx="15336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Charles,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blood recipient</a:t>
            </a:r>
          </a:p>
        </p:txBody>
      </p:sp>
    </p:spTree>
    <p:extLst>
      <p:ext uri="{BB962C8B-B14F-4D97-AF65-F5344CB8AC3E}">
        <p14:creationId xmlns:p14="http://schemas.microsoft.com/office/powerpoint/2010/main" val="38722361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3AF76-9D5A-B94B-909D-E0BF3DC25B5C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FF045-6468-1D42-9441-AABD9E3F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15239B-D6D4-A44D-997F-2A5EBEFEC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617274" cy="9775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6914853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, Figur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3AF76-9D5A-B94B-909D-E0BF3DC25B5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9186" y="2382980"/>
            <a:ext cx="10515600" cy="3305672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FF045-6468-1D42-9441-AABD9E3F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FB5BC5E-3730-9249-9CB4-33295CE7D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617274" cy="9775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7F125-D41A-9E4D-88CE-EC278ABBCC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347788"/>
            <a:ext cx="3494810" cy="1035050"/>
          </a:xfr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6000" b="1" dirty="0" smtClean="0">
                <a:solidFill>
                  <a:srgbClr val="E713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2195563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umn,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9D689-C74C-B54E-A9E5-AC7DB6FCC6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15600" cy="6541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chart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B25FA-70A1-EB4E-9865-8EA1AABB2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9F75ADC1-5F6E-4E44-AE7D-BE9B6FF580A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00100" y="1594338"/>
            <a:ext cx="10591800" cy="433021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890B877-D6A7-A34E-8D09-EC940353B3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99111" y="960787"/>
            <a:ext cx="10683997" cy="563213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Chart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115657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FF045-6468-1D42-9441-AABD9E3F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FB5BC5E-3730-9249-9CB4-33295CE7D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617274" cy="9775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/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6032437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FF045-6468-1D42-9441-AABD9E3F1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811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nd Acknowled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416A26-E0A5-FE36-7BA4-BCA431E0135C}"/>
              </a:ext>
            </a:extLst>
          </p:cNvPr>
          <p:cNvSpPr/>
          <p:nvPr userDrawn="1"/>
        </p:nvSpPr>
        <p:spPr>
          <a:xfrm>
            <a:off x="0" y="5727700"/>
            <a:ext cx="12192000" cy="113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DFE0C7-11F0-C54D-967B-44DB07A9A33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553453"/>
            <a:ext cx="10678160" cy="2494547"/>
          </a:xfrm>
        </p:spPr>
        <p:txBody>
          <a:bodyPr anchor="t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0C1FB8-4F4F-AD72-D5C7-62BCBB43A0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66" r="3250" b="13105"/>
          <a:stretch/>
        </p:blipFill>
        <p:spPr>
          <a:xfrm>
            <a:off x="0" y="2797114"/>
            <a:ext cx="12192000" cy="34366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090C15-2810-6BE3-2FA4-EA4FF0E4331E}"/>
              </a:ext>
            </a:extLst>
          </p:cNvPr>
          <p:cNvSpPr txBox="1"/>
          <p:nvPr userDrawn="1"/>
        </p:nvSpPr>
        <p:spPr>
          <a:xfrm>
            <a:off x="623180" y="6073714"/>
            <a:ext cx="10945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1200" b="0" i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Hope Paddle” artwork by the late </a:t>
            </a:r>
            <a:r>
              <a:rPr lang="en-US" sz="1200" b="0" i="1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Temosen</a:t>
            </a:r>
            <a:r>
              <a:rPr lang="en-US" sz="1200" b="0" i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-THUT (Charles Elliott), an Elder, Traditional Knowledge Holder and a Coast Salish artist</a:t>
            </a:r>
            <a:br>
              <a:rPr lang="en-US" sz="1200" b="0" i="1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en-US" sz="1200" b="0" i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from the Tsartlip First Nation on Southern Vancouver Island. </a:t>
            </a: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6782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Column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905C-AB5E-AC42-AC4B-5696C0CF1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15600" cy="97753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57B8D-6B6C-A14E-8898-11D7756E213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1825625"/>
            <a:ext cx="5181600" cy="4214957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0797F-2E27-4D45-8DBE-9064E9D948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825625"/>
            <a:ext cx="5098129" cy="4214957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77193-9708-6848-9A33-5C2D6093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0017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, Bullets + Image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905C-AB5E-AC42-AC4B-5696C0CF1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15600" cy="97753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57B8D-6B6C-A14E-8898-11D7756E213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1825625"/>
            <a:ext cx="5181600" cy="4225551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0797F-2E27-4D45-8DBE-9064E9D948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825625"/>
            <a:ext cx="5181600" cy="4225551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77193-9708-6848-9A33-5C2D6093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0052" y="6356350"/>
            <a:ext cx="530975" cy="365125"/>
          </a:xfrm>
        </p:spPr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BE93D6F-27FE-0046-9494-635EF6EF34C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642102" y="6366590"/>
            <a:ext cx="7377597" cy="341124"/>
          </a:xfrm>
        </p:spPr>
        <p:txBody>
          <a:bodyPr>
            <a:normAutofit/>
          </a:bodyPr>
          <a:lstStyle>
            <a:lvl1pPr marL="0" indent="0" algn="r">
              <a:buNone/>
              <a:defRPr sz="1400" i="1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Image source</a:t>
            </a:r>
          </a:p>
        </p:txBody>
      </p:sp>
    </p:spTree>
    <p:extLst>
      <p:ext uri="{BB962C8B-B14F-4D97-AF65-F5344CB8AC3E}">
        <p14:creationId xmlns:p14="http://schemas.microsoft.com/office/powerpoint/2010/main" val="32006373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, 2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905C-AB5E-AC42-AC4B-5696C0CF17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15600" cy="97753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add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57B8D-6B6C-A14E-8898-11D7756E213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2588557"/>
            <a:ext cx="5181600" cy="3452025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0797F-2E27-4D45-8DBE-9064E9D948C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88566" y="2588557"/>
            <a:ext cx="5292944" cy="3452025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77193-9708-6848-9A33-5C2D6093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82D1-6124-764A-B015-8BB5F625E9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E46C0EDA-9EB4-344A-B161-EE4C7733B8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2553" y="1472460"/>
            <a:ext cx="2172630" cy="11593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buFontTx/>
              <a:buNone/>
              <a:defRPr sz="6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XX</a:t>
            </a:r>
            <a:endParaRPr lang="en-CA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1449298-7A56-0C4F-876F-20641979A4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1472460"/>
            <a:ext cx="2172630" cy="11593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buFontTx/>
              <a:buNone/>
              <a:defRPr sz="6000" b="1">
                <a:solidFill>
                  <a:srgbClr val="E713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XX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63903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, 1Figur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87C1EB2-58D9-42BD-9290-28833DD5839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625464"/>
            <a:ext cx="5115844" cy="3402357"/>
          </a:xfrm>
        </p:spPr>
        <p:txBody>
          <a:bodyPr anchor="t">
            <a:normAutofit/>
          </a:bodyPr>
          <a:lstStyle>
            <a:lvl1pPr marL="0" indent="0">
              <a:buNone/>
              <a:defRPr sz="2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CBB6448-9D33-4395-86C2-D5ACB257A3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000" y="1466164"/>
            <a:ext cx="2172630" cy="11593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buFontTx/>
              <a:buNone/>
              <a:defRPr sz="6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XX</a:t>
            </a:r>
            <a:endParaRPr lang="en-CA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1913F282-6209-4D2A-AB43-48A25C7EE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87" y="360050"/>
            <a:ext cx="10591152" cy="9434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CA"/>
            </a:lvl1pPr>
          </a:lstStyle>
          <a:p>
            <a:pPr lvl="0"/>
            <a:r>
              <a:rPr lang="en-US"/>
              <a:t>Click to add text</a:t>
            </a:r>
            <a:endParaRPr lang="en-C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457948D-AE24-6045-8E64-3DB0AF64C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2468882-CB4F-014B-AA2E-42AF07D5C1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096000" y="1825625"/>
            <a:ext cx="5181600" cy="4225551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3026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, Bullets +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5">
            <a:extLst>
              <a:ext uri="{FF2B5EF4-FFF2-40B4-BE49-F238E27FC236}">
                <a16:creationId xmlns:a16="http://schemas.microsoft.com/office/drawing/2014/main" id="{74C35E7A-1F88-449B-993C-52C7FAABE94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105466" y="1465312"/>
            <a:ext cx="5316162" cy="440208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chart</a:t>
            </a:r>
            <a:endParaRPr lang="en-CA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88F28D5-4FC5-4047-983F-EBA4C42E4E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89564" cy="9434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1E70F6B-5436-754C-8777-5BA28F363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DFE0C7-11F0-C54D-967B-44DB07A9A33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1467853"/>
            <a:ext cx="5215054" cy="4583323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25528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umn, Key Finding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88F28D5-4FC5-4047-983F-EBA4C42E4E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89564" cy="9434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A95E4-A346-4879-B782-C1A8F135828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75771" y="1449659"/>
            <a:ext cx="5212434" cy="441774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3000" b="1">
                <a:solidFill>
                  <a:schemeClr val="tx1"/>
                </a:solidFill>
              </a:defRPr>
            </a:lvl1pPr>
            <a:lvl2pPr marL="457200" indent="0">
              <a:buNone/>
              <a:defRPr sz="3600" b="1"/>
            </a:lvl2pPr>
            <a:lvl3pPr marL="914400" indent="0">
              <a:buNone/>
              <a:defRPr sz="3600" b="1"/>
            </a:lvl3pPr>
            <a:lvl4pPr marL="1371600" indent="0">
              <a:buNone/>
              <a:defRPr sz="3600" b="1"/>
            </a:lvl4pPr>
            <a:lvl5pPr marL="1828800" indent="0">
              <a:buNone/>
              <a:defRPr sz="3600" b="1"/>
            </a:lvl5pPr>
          </a:lstStyle>
          <a:p>
            <a:pPr lvl="0"/>
            <a:r>
              <a:rPr lang="en-US"/>
              <a:t>Insert key </a:t>
            </a:r>
          </a:p>
          <a:p>
            <a:pPr lvl="0"/>
            <a:r>
              <a:rPr lang="en-US"/>
              <a:t>finding here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796F172-2574-614D-B7B5-CA59E2E381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F930F1C8-279A-6142-8BEF-369E5CB5EE31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105466" y="1465312"/>
            <a:ext cx="5316162" cy="4402088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chart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9145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al Calendar, 6 mont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727">
            <a:extLst>
              <a:ext uri="{FF2B5EF4-FFF2-40B4-BE49-F238E27FC236}">
                <a16:creationId xmlns:a16="http://schemas.microsoft.com/office/drawing/2014/main" id="{0FF0BAC5-140B-4DB9-821B-31D4AFB459B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35104159"/>
              </p:ext>
            </p:extLst>
          </p:nvPr>
        </p:nvGraphicFramePr>
        <p:xfrm>
          <a:off x="804441" y="1743566"/>
          <a:ext cx="10625561" cy="363039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75892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758922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758922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758921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758922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830947">
                  <a:extLst>
                    <a:ext uri="{9D8B030D-6E8A-4147-A177-3AD203B41FA5}">
                      <a16:colId xmlns:a16="http://schemas.microsoft.com/office/drawing/2014/main" val="1457300402"/>
                    </a:ext>
                  </a:extLst>
                </a:gridCol>
              </a:tblGrid>
              <a:tr h="311304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7779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 marL="24347" marR="24347" marT="0" marB="0" anchor="ctr" horzOverflow="overflow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591E88E-C54F-4817-AA29-EF51E77799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15600" cy="9434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B513A-FED1-E047-A7D2-E70402120A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6635" y="2230583"/>
            <a:ext cx="163589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38CD6B-D007-CE47-AA95-E728BA12B4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57473" y="2230583"/>
            <a:ext cx="1557443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76EE109-C56E-1D44-9541-E2BB4CD9E6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89857" y="2230583"/>
            <a:ext cx="1557443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34E78-28A5-2049-BA53-724D777502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40674" y="2230583"/>
            <a:ext cx="1557443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6391447-7F81-B149-9BDC-EAF09D3AE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05646" y="2230583"/>
            <a:ext cx="1557443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36D542B-A9E0-2A48-A10B-76B7FD40EC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56463" y="2230583"/>
            <a:ext cx="1557443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B5F1F30-6C7B-144B-B903-495E3E0B9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6CE9497-0A10-AC25-870E-02A63EA6AB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6635" y="1753505"/>
            <a:ext cx="1631982" cy="285899"/>
          </a:xfrm>
        </p:spPr>
        <p:txBody>
          <a:bodyPr anchor="t">
            <a:noAutofit/>
          </a:bodyPr>
          <a:lstStyle>
            <a:lvl1pPr marL="0" indent="0">
              <a:buNone/>
              <a:defRPr sz="14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42B496-17EA-1A80-79F1-F80660F3CB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653257" y="1753505"/>
            <a:ext cx="1557443" cy="285899"/>
          </a:xfrm>
        </p:spPr>
        <p:txBody>
          <a:bodyPr anchor="t">
            <a:noAutofit/>
          </a:bodyPr>
          <a:lstStyle>
            <a:lvl1pPr marL="0" indent="0">
              <a:buNone/>
              <a:defRPr sz="14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B8431BF-3E36-6AC7-B31E-785B7B2926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85340" y="1753505"/>
            <a:ext cx="1557443" cy="285899"/>
          </a:xfrm>
        </p:spPr>
        <p:txBody>
          <a:bodyPr anchor="t">
            <a:noAutofit/>
          </a:bodyPr>
          <a:lstStyle>
            <a:lvl1pPr marL="0" indent="0">
              <a:buNone/>
              <a:defRPr sz="14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C1E78D6-9289-6DDE-D446-CB9132B904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9710" y="1753505"/>
            <a:ext cx="1557443" cy="285899"/>
          </a:xfrm>
        </p:spPr>
        <p:txBody>
          <a:bodyPr anchor="t">
            <a:noAutofit/>
          </a:bodyPr>
          <a:lstStyle>
            <a:lvl1pPr marL="0" indent="0">
              <a:buNone/>
              <a:defRPr sz="14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B944CB2-3805-4A29-9AE6-B42A32D31F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00526" y="1753505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4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946943B-9822-36B4-000E-2575E18DA8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64896" y="1753505"/>
            <a:ext cx="1549010" cy="285899"/>
          </a:xfrm>
        </p:spPr>
        <p:txBody>
          <a:bodyPr anchor="t">
            <a:noAutofit/>
          </a:bodyPr>
          <a:lstStyle>
            <a:lvl1pPr marL="0" indent="0">
              <a:buNone/>
              <a:defRPr sz="14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17998464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al Calendar, 8 mont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727">
            <a:extLst>
              <a:ext uri="{FF2B5EF4-FFF2-40B4-BE49-F238E27FC236}">
                <a16:creationId xmlns:a16="http://schemas.microsoft.com/office/drawing/2014/main" id="{0FF0BAC5-140B-4DB9-821B-31D4AFB459B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50108849"/>
              </p:ext>
            </p:extLst>
          </p:nvPr>
        </p:nvGraphicFramePr>
        <p:xfrm>
          <a:off x="838200" y="1694486"/>
          <a:ext cx="10515601" cy="363039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2945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294571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294571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29457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294571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347581">
                  <a:extLst>
                    <a:ext uri="{9D8B030D-6E8A-4147-A177-3AD203B41FA5}">
                      <a16:colId xmlns:a16="http://schemas.microsoft.com/office/drawing/2014/main" val="1457300402"/>
                    </a:ext>
                  </a:extLst>
                </a:gridCol>
                <a:gridCol w="1347581">
                  <a:extLst>
                    <a:ext uri="{9D8B030D-6E8A-4147-A177-3AD203B41FA5}">
                      <a16:colId xmlns:a16="http://schemas.microsoft.com/office/drawing/2014/main" val="4246209484"/>
                    </a:ext>
                  </a:extLst>
                </a:gridCol>
                <a:gridCol w="1347581">
                  <a:extLst>
                    <a:ext uri="{9D8B030D-6E8A-4147-A177-3AD203B41FA5}">
                      <a16:colId xmlns:a16="http://schemas.microsoft.com/office/drawing/2014/main" val="2239951424"/>
                    </a:ext>
                  </a:extLst>
                </a:gridCol>
              </a:tblGrid>
              <a:tr h="311304"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8772" marR="88772" marT="44386" marB="44386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7779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 marL="24347" marR="24347" marT="0" marB="0" anchor="ctr" horzOverflow="overflow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4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5715000" algn="l"/>
                        </a:tabLst>
                      </a:pPr>
                      <a:endParaRPr kumimoji="0" lang="en-GB" sz="3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marL="24347" marR="24347" marT="0" marB="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591E88E-C54F-4817-AA29-EF51E77799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529" y="365760"/>
            <a:ext cx="10515600" cy="9434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B513A-FED1-E047-A7D2-E70402120A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8399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138CD6B-D007-CE47-AA95-E728BA12B4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44581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76EE109-C56E-1D44-9541-E2BB4CD9E6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33054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934E78-28A5-2049-BA53-724D777502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35381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6391447-7F81-B149-9BDC-EAF09D3AE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51563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36D542B-A9E0-2A48-A10B-76B7FD40EC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40036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5F293D7-703F-DB49-9FE0-DD17F9A0A8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97781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98760E7-6DB9-5242-964E-36C2B4FFA3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131211" y="2230583"/>
            <a:ext cx="1081087" cy="2932932"/>
          </a:xfrm>
        </p:spPr>
        <p:txBody>
          <a:bodyPr anchor="t">
            <a:noAutofit/>
          </a:bodyPr>
          <a:lstStyle>
            <a:lvl1pPr marL="0" indent="0">
              <a:buNone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B5F1F30-6C7B-144B-B903-495E3E0B9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6CE9497-0A10-AC25-870E-02A63EA6AB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399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042B496-17EA-1A80-79F1-F80660F3CB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0365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B8431BF-3E36-6AC7-B31E-785B7B2926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2452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AC1E78D6-9289-6DDE-D446-CB9132B904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4417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B944CB2-3805-4A29-9AE6-B42A32D31F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46443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946943B-9822-36B4-000E-2575E18DA83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48469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9B1EC71-AD37-7BB9-BD4C-29AB1394E8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800191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C62468F-F6DC-68EA-CAA7-59917FFCEB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32035" y="1743566"/>
            <a:ext cx="1081087" cy="285899"/>
          </a:xfrm>
        </p:spPr>
        <p:txBody>
          <a:bodyPr anchor="t">
            <a:noAutofit/>
          </a:bodyPr>
          <a:lstStyle>
            <a:lvl1pPr marL="0" indent="0">
              <a:buNone/>
              <a:defRPr sz="1100" b="1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39176548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Divider 1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46EFE94-23A0-1649-A3F5-70D1173408AB}"/>
              </a:ext>
            </a:extLst>
          </p:cNvPr>
          <p:cNvSpPr/>
          <p:nvPr userDrawn="1"/>
        </p:nvSpPr>
        <p:spPr>
          <a:xfrm>
            <a:off x="0" y="0"/>
            <a:ext cx="12192000" cy="6053328"/>
          </a:xfrm>
          <a:prstGeom prst="rect">
            <a:avLst/>
          </a:prstGeom>
          <a:solidFill>
            <a:srgbClr val="E71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D9F74D-7846-404F-8B91-31D0710D4F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1940" y="3907766"/>
            <a:ext cx="8897349" cy="140610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tabLst/>
              <a:defRPr sz="22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New section subtitle here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1832DDD-2CD5-544D-9641-BB3514111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939" y="1829775"/>
            <a:ext cx="8897349" cy="1855893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 or statement text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7CFED1E-0A60-2A47-8260-589426A8C3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990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ection Divider 2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A26B8C6-4037-8F07-211C-AF76A6A97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04" y="-21772"/>
            <a:ext cx="12165677" cy="68675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FE39E9-12CB-3A47-B159-57EC6A53C485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7DAA2D71-C859-FB40-AC87-94A60D16AB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258D9F-78B3-9347-9EDE-472D544E1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4AE9A3-6485-ED49-A892-FB818C3A8587}"/>
              </a:ext>
            </a:extLst>
          </p:cNvPr>
          <p:cNvSpPr txBox="1"/>
          <p:nvPr userDrawn="1"/>
        </p:nvSpPr>
        <p:spPr>
          <a:xfrm>
            <a:off x="4237200" y="5272268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Gagandeep,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A60B2-79CF-2F46-BE1E-48107EF58281}"/>
              </a:ext>
            </a:extLst>
          </p:cNvPr>
          <p:cNvSpPr txBox="1"/>
          <p:nvPr userDrawn="1"/>
        </p:nvSpPr>
        <p:spPr>
          <a:xfrm>
            <a:off x="6672942" y="5272268"/>
            <a:ext cx="1804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Micah and Joiakim,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blood recipients</a:t>
            </a:r>
          </a:p>
        </p:txBody>
      </p:sp>
    </p:spTree>
    <p:extLst>
      <p:ext uri="{BB962C8B-B14F-4D97-AF65-F5344CB8AC3E}">
        <p14:creationId xmlns:p14="http://schemas.microsoft.com/office/powerpoint/2010/main" val="42647756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Section Divider 3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E694554-CE46-B875-600A-9CD905E30D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04" y="-20411"/>
            <a:ext cx="12165677" cy="68675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358354-E697-AF44-A415-7783EDC87AA0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D68FF82-10D8-2E47-B311-B98200CB6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E2D587-5CC4-C844-AAD0-B1E40BDCA2F4}"/>
              </a:ext>
            </a:extLst>
          </p:cNvPr>
          <p:cNvSpPr txBox="1"/>
          <p:nvPr userDrawn="1"/>
        </p:nvSpPr>
        <p:spPr>
          <a:xfrm>
            <a:off x="4753894" y="5086830"/>
            <a:ext cx="1394861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Mansi,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 and volunteer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7B92B7-4180-2F47-857E-2A3F1CF0F7CE}"/>
              </a:ext>
            </a:extLst>
          </p:cNvPr>
          <p:cNvSpPr txBox="1"/>
          <p:nvPr userDrawn="1"/>
        </p:nvSpPr>
        <p:spPr>
          <a:xfrm>
            <a:off x="5486400" y="5087602"/>
            <a:ext cx="2122845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David,</a:t>
            </a:r>
            <a:r>
              <a:rPr lang="en-US" sz="1150" b="1" i="0">
                <a:solidFill>
                  <a:schemeClr val="tx2"/>
                </a:solidFill>
                <a:latin typeface="+mn-lt"/>
              </a:rPr>
              <a:t> </a:t>
            </a:r>
            <a:br>
              <a:rPr lang="en-US" sz="1150" b="1" i="0">
                <a:solidFill>
                  <a:schemeClr val="tx2"/>
                </a:solidFill>
                <a:latin typeface="+mn-lt"/>
              </a:rPr>
            </a:br>
            <a:r>
              <a:rPr lang="en-US" sz="1150" i="1">
                <a:solidFill>
                  <a:schemeClr val="tx2"/>
                </a:solidFill>
                <a:latin typeface="+mn-lt"/>
              </a:rPr>
              <a:t>blood recipient and </a:t>
            </a:r>
          </a:p>
          <a:p>
            <a:pPr algn="r"/>
            <a:r>
              <a:rPr lang="en-US" sz="1150" i="1">
                <a:solidFill>
                  <a:schemeClr val="tx2"/>
                </a:solidFill>
                <a:latin typeface="+mn-lt"/>
              </a:rPr>
              <a:t>Partners for Life champion</a:t>
            </a: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8EA1584E-43F6-5D4A-B5F9-50162F9D1C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6523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Statement Text 1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2"/>
            <a:ext cx="4663068" cy="5500176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4FC219BA-96CD-CE40-A925-0CE3F50976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 r="371" b="8772"/>
          <a:stretch/>
        </p:blipFill>
        <p:spPr>
          <a:xfrm>
            <a:off x="823006" y="0"/>
            <a:ext cx="5065558" cy="68580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D4C4AF-B6B5-144C-9EEB-8D848B0A0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CEB64D-0824-9445-B62B-0093ED3281D6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Alexander,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blood donor and volunteer</a:t>
            </a:r>
          </a:p>
        </p:txBody>
      </p:sp>
    </p:spTree>
    <p:extLst>
      <p:ext uri="{BB962C8B-B14F-4D97-AF65-F5344CB8AC3E}">
        <p14:creationId xmlns:p14="http://schemas.microsoft.com/office/powerpoint/2010/main" val="25687044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Statement Text 2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CADA61CB-727B-0648-BF13-3598A8E96C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957765" cy="68580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12784E9-F8BE-4743-ACEC-F8901D095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F88FC3-0274-9245-BF50-847A76D9D178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 err="1">
                <a:solidFill>
                  <a:schemeClr val="bg1"/>
                </a:solidFill>
              </a:rPr>
              <a:t>Roshlind</a:t>
            </a:r>
            <a:r>
              <a:rPr lang="en-US" sz="1150" b="1">
                <a:solidFill>
                  <a:schemeClr val="bg1"/>
                </a:solidFill>
              </a:rPr>
              <a:t>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blood and stem cell recipient</a:t>
            </a:r>
          </a:p>
        </p:txBody>
      </p:sp>
    </p:spTree>
    <p:extLst>
      <p:ext uri="{BB962C8B-B14F-4D97-AF65-F5344CB8AC3E}">
        <p14:creationId xmlns:p14="http://schemas.microsoft.com/office/powerpoint/2010/main" val="21623135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Statement Text 3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lothing, footwear, human face&#10;&#10;Description automatically generated">
            <a:extLst>
              <a:ext uri="{FF2B5EF4-FFF2-40B4-BE49-F238E27FC236}">
                <a16:creationId xmlns:a16="http://schemas.microsoft.com/office/drawing/2014/main" id="{DDF01253-E0CE-AC99-DD8F-D9722D94B6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75" y="0"/>
            <a:ext cx="6077093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BB4A47-EEFD-674B-AAC6-AF59961BC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0A0290-2341-6A40-9216-1D35C1DDDEF2}"/>
              </a:ext>
            </a:extLst>
          </p:cNvPr>
          <p:cNvSpPr txBox="1"/>
          <p:nvPr userDrawn="1"/>
        </p:nvSpPr>
        <p:spPr>
          <a:xfrm>
            <a:off x="6088284" y="6030410"/>
            <a:ext cx="61037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Alicia,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blood recipient and </a:t>
            </a:r>
          </a:p>
          <a:p>
            <a:pPr algn="ctr"/>
            <a:r>
              <a:rPr lang="en-US" sz="1150" i="1">
                <a:solidFill>
                  <a:schemeClr val="bg1"/>
                </a:solidFill>
              </a:rPr>
              <a:t>Hockey Gives Blood player ambassador</a:t>
            </a:r>
          </a:p>
        </p:txBody>
      </p:sp>
    </p:spTree>
    <p:extLst>
      <p:ext uri="{BB962C8B-B14F-4D97-AF65-F5344CB8AC3E}">
        <p14:creationId xmlns:p14="http://schemas.microsoft.com/office/powerpoint/2010/main" val="2809668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Red Statement Text 4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BB4A47-EEFD-674B-AAC6-AF59961BC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9C4DA55-257C-D677-E627-93EF7E3E7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461CCAB-7A4A-8896-2C93-5E0970A117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8312" y="5842318"/>
            <a:ext cx="4722716" cy="639762"/>
          </a:xfrm>
        </p:spPr>
        <p:txBody>
          <a:bodyPr>
            <a:noAutofit/>
          </a:bodyPr>
          <a:lstStyle>
            <a:lvl1pPr marL="0" indent="0" algn="ctr">
              <a:buNone/>
              <a:defRPr sz="115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 sz="1150">
                <a:solidFill>
                  <a:schemeClr val="bg1"/>
                </a:solidFill>
              </a:defRPr>
            </a:lvl2pPr>
            <a:lvl3pPr marL="914400" indent="0" algn="ctr">
              <a:buNone/>
              <a:defRPr sz="1150">
                <a:solidFill>
                  <a:schemeClr val="bg1"/>
                </a:solidFill>
              </a:defRPr>
            </a:lvl3pPr>
            <a:lvl4pPr marL="1371600" indent="0" algn="ctr">
              <a:buNone/>
              <a:defRPr sz="1150">
                <a:solidFill>
                  <a:schemeClr val="bg1"/>
                </a:solidFill>
              </a:defRPr>
            </a:lvl4pPr>
            <a:lvl5pPr marL="1828800" indent="0" algn="ctr">
              <a:buNone/>
              <a:defRPr sz="1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Image source</a:t>
            </a:r>
          </a:p>
        </p:txBody>
      </p:sp>
    </p:spTree>
    <p:extLst>
      <p:ext uri="{BB962C8B-B14F-4D97-AF65-F5344CB8AC3E}">
        <p14:creationId xmlns:p14="http://schemas.microsoft.com/office/powerpoint/2010/main" val="3199261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4-Sections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F04DE07-2846-254E-B41B-2812EA4D6254}"/>
              </a:ext>
            </a:extLst>
          </p:cNvPr>
          <p:cNvSpPr/>
          <p:nvPr userDrawn="1"/>
        </p:nvSpPr>
        <p:spPr>
          <a:xfrm>
            <a:off x="0" y="0"/>
            <a:ext cx="5019040" cy="60256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282523D-0BE7-334E-AE3A-6B32505A9A2A}"/>
              </a:ext>
            </a:extLst>
          </p:cNvPr>
          <p:cNvCxnSpPr>
            <a:cxnSpLocks/>
          </p:cNvCxnSpPr>
          <p:nvPr userDrawn="1"/>
        </p:nvCxnSpPr>
        <p:spPr>
          <a:xfrm>
            <a:off x="5462694" y="1623120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8867196-7307-2D4C-A2A6-F9721FD0A4D7}"/>
              </a:ext>
            </a:extLst>
          </p:cNvPr>
          <p:cNvCxnSpPr>
            <a:cxnSpLocks/>
          </p:cNvCxnSpPr>
          <p:nvPr userDrawn="1"/>
        </p:nvCxnSpPr>
        <p:spPr>
          <a:xfrm>
            <a:off x="5462694" y="3141956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4DB783-DB3C-F649-A7FD-DEEBB2639801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645927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C75D08B4-24B8-804C-9733-ED2AFD1156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60247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2FDE7E9-0448-9541-82E6-3C881330DF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60246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9C80DE96-F8A7-C34B-99AA-B0EEC52710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246" y="260246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6E591960-4987-534E-AE5B-027A600BC0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1755834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47D80038-0F30-E446-879B-AAA1CCC743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175583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7B936A09-8CBA-7249-B79F-B680EB970A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48246" y="175583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1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772465A4-34D6-B84E-B7AA-209B9C11A6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3266919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2A122E6C-E71F-DD4C-831A-9636374E389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3266918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9BDF5FB5-4E6E-E84B-B9D0-CB75866488D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8246" y="3266918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81814801-7B8A-5949-ACAE-5EED7E0E935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57301" y="4770254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BD6301E1-228E-4241-9FCC-63B95B15C21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62695" y="477025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4 title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352C096A-9B41-1049-806A-9CDFCF8A6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48246" y="477025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pic>
        <p:nvPicPr>
          <p:cNvPr id="20" name="Image" descr="Image">
            <a:extLst>
              <a:ext uri="{FF2B5EF4-FFF2-40B4-BE49-F238E27FC236}">
                <a16:creationId xmlns:a16="http://schemas.microsoft.com/office/drawing/2014/main" id="{333700DC-B16A-CD4F-82BA-A68243CCBF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3593EBB-09BB-7E42-868B-7FCA421AE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84856888-AB46-634F-BA1F-9F998613F3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7468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3-Sections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8E5809-BA8E-BF4D-9509-388C411A8C2F}"/>
              </a:ext>
            </a:extLst>
          </p:cNvPr>
          <p:cNvSpPr/>
          <p:nvPr userDrawn="1"/>
        </p:nvSpPr>
        <p:spPr>
          <a:xfrm>
            <a:off x="0" y="0"/>
            <a:ext cx="5019040" cy="6019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4A3C34-8180-4641-8CC7-8A1BF7C85884}"/>
              </a:ext>
            </a:extLst>
          </p:cNvPr>
          <p:cNvCxnSpPr>
            <a:cxnSpLocks/>
          </p:cNvCxnSpPr>
          <p:nvPr userDrawn="1"/>
        </p:nvCxnSpPr>
        <p:spPr>
          <a:xfrm>
            <a:off x="5462694" y="2074055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87FF553C-998D-BB4B-9AFF-0364E4B24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10870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C0287148-EC09-BC49-A088-21DBC3323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10870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A462E079-C104-DA4D-AF9E-91BA455A8A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36524" y="210870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F33D1B-8403-DA48-A899-79AA7DDF633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149856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4CD5A8D4-4C27-0843-BFAE-CDE39C6DC0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2286671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E3FA44E1-24F5-924A-9BBF-3E6C8BBB0D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2286671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1E94AE2F-3375-F842-905A-C2C633514EA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36524" y="2286671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D42B98A-274B-C648-A66F-76DFFC40FF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4362472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8845879B-4006-EE4E-883C-980497A812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4362472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0E1EF2F-81C5-F547-A9C7-0F7E2B79B2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36524" y="4362472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901B3FB8-A76C-5743-8CF9-C32E6C6F7F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F306B7AA-0620-F443-8D44-05B2A7033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D560AEF0-6668-A443-9804-B8EB2F1C2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742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, Statement + Bullets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2277E7-7C40-9948-A8F0-78CD40B594AA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B9A530-6EBA-8943-888B-6759F7F65E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2888" y="1495585"/>
            <a:ext cx="6107112" cy="3905089"/>
          </a:xfrm>
        </p:spPr>
        <p:txBody>
          <a:bodyPr anchor="t" anchorCtr="0"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2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BA917C96-6682-B94F-9FFC-90BD46B56C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EB0337F-0515-C548-9FF9-18B4B37D45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0CEB347-D085-4544-8DBF-52176DCC9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6829" y="553453"/>
            <a:ext cx="3859075" cy="4836694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C9CDB3-5D1A-B142-BF04-259FE1FE3689}"/>
              </a:ext>
            </a:extLst>
          </p:cNvPr>
          <p:cNvCxnSpPr>
            <a:cxnSpLocks/>
          </p:cNvCxnSpPr>
          <p:nvPr userDrawn="1"/>
        </p:nvCxnSpPr>
        <p:spPr>
          <a:xfrm>
            <a:off x="5462694" y="6003681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8834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, Statement + Image (Bloo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45366C6-D7E4-6149-A7F3-D0E4B46D58E7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B01C3CE-37B4-A045-9D44-94036B464F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7477" y="0"/>
            <a:ext cx="7174524" cy="60198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F8C46134-8D99-6E4F-9958-54C3EF3348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3BF9CB8-50BC-D44C-961A-F52C864BD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5932" y="6356350"/>
            <a:ext cx="5050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52CB235-72D6-7949-A3A6-DD63D7DEA34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642102" y="6343144"/>
            <a:ext cx="7377597" cy="341124"/>
          </a:xfrm>
        </p:spPr>
        <p:txBody>
          <a:bodyPr>
            <a:normAutofit/>
          </a:bodyPr>
          <a:lstStyle>
            <a:lvl1pPr marL="0" indent="0" algn="r">
              <a:buNone/>
              <a:defRPr sz="1400" i="1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Image source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656EC0C8-95C5-CA45-AD19-31CBAF32E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184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Red Section Divider 1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6885E6-B81A-AB42-B5CD-89964B768A0D}"/>
              </a:ext>
            </a:extLst>
          </p:cNvPr>
          <p:cNvSpPr/>
          <p:nvPr userDrawn="1"/>
        </p:nvSpPr>
        <p:spPr>
          <a:xfrm>
            <a:off x="0" y="0"/>
            <a:ext cx="12192000" cy="60533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D9F74D-7846-404F-8B91-31D0710D4F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1940" y="3907766"/>
            <a:ext cx="8897349" cy="140610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tabLst/>
              <a:defRPr sz="22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New section subtitle here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1832DDD-2CD5-544D-9641-BB3514111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939" y="1829775"/>
            <a:ext cx="8897349" cy="1855893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 or statement text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B136CC-6E82-0645-A1D1-F0D726D45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733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Red Section Divider 2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B2FD52-3203-CCAC-9FEE-E94829CC45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05" y="-27453"/>
            <a:ext cx="12165675" cy="68675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681096-EE9B-814E-8242-7F8B524ABE21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AA40D61-B9E1-7C49-B22D-08C9D0630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42FDAC-3E41-A541-AC1F-5F1343D3D4E9}"/>
              </a:ext>
            </a:extLst>
          </p:cNvPr>
          <p:cNvSpPr txBox="1"/>
          <p:nvPr userDrawn="1"/>
        </p:nvSpPr>
        <p:spPr>
          <a:xfrm>
            <a:off x="4099201" y="5272268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Albert,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plasma donor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9ECB7C-865D-794F-A682-422674CFF876}"/>
              </a:ext>
            </a:extLst>
          </p:cNvPr>
          <p:cNvSpPr txBox="1"/>
          <p:nvPr userDrawn="1"/>
        </p:nvSpPr>
        <p:spPr>
          <a:xfrm>
            <a:off x="6363016" y="5272268"/>
            <a:ext cx="15336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Linda,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plasma recipient</a:t>
            </a: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52C44269-13E6-A348-9584-1A55FF590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1683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Section Divider 3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8C5529-2A9F-0ADB-255A-230BC3F6C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5" y="-29884"/>
            <a:ext cx="12182549" cy="68770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A93D94-2801-F346-AC43-DB6C4415C672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9A1600F-D7F0-2C45-88A7-1D75051ED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12C051-B130-D042-BBC1-7A89E0922846}"/>
              </a:ext>
            </a:extLst>
          </p:cNvPr>
          <p:cNvSpPr txBox="1"/>
          <p:nvPr userDrawn="1"/>
        </p:nvSpPr>
        <p:spPr>
          <a:xfrm>
            <a:off x="4759398" y="5272268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Amanka,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plasma donor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B82DDD-86C7-7745-AD06-6A2AC8545D4F}"/>
              </a:ext>
            </a:extLst>
          </p:cNvPr>
          <p:cNvSpPr txBox="1"/>
          <p:nvPr userDrawn="1"/>
        </p:nvSpPr>
        <p:spPr>
          <a:xfrm>
            <a:off x="6788223" y="5272268"/>
            <a:ext cx="15336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Brandon,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plasma recipient</a:t>
            </a: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54685912-5EEB-314F-A0FD-F4DD0A063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137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Statement Text 1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81A9190-C77C-4018-9675-F53E52A17579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BE9C42-F991-4233-A939-5A2B33FF7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pic>
        <p:nvPicPr>
          <p:cNvPr id="4" name="Picture 3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27382C51-2D22-EF48-BE2B-549288851E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0" r="3831"/>
          <a:stretch/>
        </p:blipFill>
        <p:spPr>
          <a:xfrm>
            <a:off x="0" y="329184"/>
            <a:ext cx="6099048" cy="652881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F309E0-BBC4-A84A-9424-6B3819393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06CE06-6F59-9044-83C4-15E4975EAA35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Rakesh,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plasma donor</a:t>
            </a:r>
          </a:p>
        </p:txBody>
      </p:sp>
    </p:spTree>
    <p:extLst>
      <p:ext uri="{BB962C8B-B14F-4D97-AF65-F5344CB8AC3E}">
        <p14:creationId xmlns:p14="http://schemas.microsoft.com/office/powerpoint/2010/main" val="355171243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Statement Text 2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ed dress&#10;&#10;Description automatically generated">
            <a:extLst>
              <a:ext uri="{FF2B5EF4-FFF2-40B4-BE49-F238E27FC236}">
                <a16:creationId xmlns:a16="http://schemas.microsoft.com/office/drawing/2014/main" id="{C911E352-AD08-696D-F87B-1D5A64980E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6" y="0"/>
            <a:ext cx="607911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1A9190-C77C-4018-9675-F53E52A17579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BE9C42-F991-4233-A939-5A2B33FF7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5C0A83-3925-C048-A110-B0EFD7DD27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92F75-8A5B-6848-A5B9-5EE0D8D02988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Jayden,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plasma recipient</a:t>
            </a:r>
          </a:p>
        </p:txBody>
      </p:sp>
    </p:spTree>
    <p:extLst>
      <p:ext uri="{BB962C8B-B14F-4D97-AF65-F5344CB8AC3E}">
        <p14:creationId xmlns:p14="http://schemas.microsoft.com/office/powerpoint/2010/main" val="13849966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Statement Text 3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is arms crossed&#10;&#10;Description automatically generated with low confidence">
            <a:extLst>
              <a:ext uri="{FF2B5EF4-FFF2-40B4-BE49-F238E27FC236}">
                <a16:creationId xmlns:a16="http://schemas.microsoft.com/office/drawing/2014/main" id="{DE0089F3-A650-A771-72A3-CE0388FEF7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47" y="0"/>
            <a:ext cx="6077093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81A9190-C77C-4018-9675-F53E52A17579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BE9C42-F991-4233-A939-5A2B33FF7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1BFF5-92CA-E44B-9F3C-46602BA8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CE2616-10C0-7E4A-ADDC-C09B4B6704CB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Brian,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plasma donor</a:t>
            </a:r>
          </a:p>
        </p:txBody>
      </p:sp>
    </p:spTree>
    <p:extLst>
      <p:ext uri="{BB962C8B-B14F-4D97-AF65-F5344CB8AC3E}">
        <p14:creationId xmlns:p14="http://schemas.microsoft.com/office/powerpoint/2010/main" val="2344975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Statement Text 4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BB4A47-EEFD-674B-AAC6-AF59961BC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9C4DA55-257C-D677-E627-93EF7E3E7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461CCAB-7A4A-8896-2C93-5E0970A117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8312" y="5842318"/>
            <a:ext cx="4722716" cy="639762"/>
          </a:xfrm>
        </p:spPr>
        <p:txBody>
          <a:bodyPr>
            <a:noAutofit/>
          </a:bodyPr>
          <a:lstStyle>
            <a:lvl1pPr marL="0" indent="0" algn="ctr">
              <a:buNone/>
              <a:defRPr sz="115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 sz="1150">
                <a:solidFill>
                  <a:schemeClr val="bg1"/>
                </a:solidFill>
              </a:defRPr>
            </a:lvl2pPr>
            <a:lvl3pPr marL="914400" indent="0" algn="ctr">
              <a:buNone/>
              <a:defRPr sz="1150">
                <a:solidFill>
                  <a:schemeClr val="bg1"/>
                </a:solidFill>
              </a:defRPr>
            </a:lvl3pPr>
            <a:lvl4pPr marL="1371600" indent="0" algn="ctr">
              <a:buNone/>
              <a:defRPr sz="1150">
                <a:solidFill>
                  <a:schemeClr val="bg1"/>
                </a:solidFill>
              </a:defRPr>
            </a:lvl4pPr>
            <a:lvl5pPr marL="1828800" indent="0" algn="ctr">
              <a:buNone/>
              <a:defRPr sz="1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Image source</a:t>
            </a:r>
          </a:p>
        </p:txBody>
      </p:sp>
    </p:spTree>
    <p:extLst>
      <p:ext uri="{BB962C8B-B14F-4D97-AF65-F5344CB8AC3E}">
        <p14:creationId xmlns:p14="http://schemas.microsoft.com/office/powerpoint/2010/main" val="3049248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4-Sections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F04DE07-2846-254E-B41B-2812EA4D6254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6FF869A-2AA0-0240-9E3C-3B23C78B596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1623122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449579-521C-FD4A-9177-919181014819}"/>
              </a:ext>
            </a:extLst>
          </p:cNvPr>
          <p:cNvCxnSpPr>
            <a:cxnSpLocks/>
          </p:cNvCxnSpPr>
          <p:nvPr userDrawn="1"/>
        </p:nvCxnSpPr>
        <p:spPr>
          <a:xfrm>
            <a:off x="5462694" y="3141958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D45037F-D573-4D4A-AFEF-1722470A69C7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645929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2BBCF0FE-3F3F-6846-9E4F-BFBC70CA6F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60249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65CCD3F0-5AC4-6147-A536-C5A20792DB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1755836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7" name="Text Placeholder 13">
            <a:extLst>
              <a:ext uri="{FF2B5EF4-FFF2-40B4-BE49-F238E27FC236}">
                <a16:creationId xmlns:a16="http://schemas.microsoft.com/office/drawing/2014/main" id="{BE6C88BA-ED33-204C-9205-AC93130F4A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3266921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6DA3C0D6-4D87-B044-96A7-20F93C82A2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57301" y="4770256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4</a:t>
            </a:r>
          </a:p>
        </p:txBody>
      </p:sp>
      <p:pic>
        <p:nvPicPr>
          <p:cNvPr id="24" name="Image" descr="Image">
            <a:extLst>
              <a:ext uri="{FF2B5EF4-FFF2-40B4-BE49-F238E27FC236}">
                <a16:creationId xmlns:a16="http://schemas.microsoft.com/office/drawing/2014/main" id="{1B5C2037-7985-4244-85B6-431DFF0F75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3D86A17F-3049-1040-BEEA-500D050A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3FFF697C-3820-C34C-A98E-4C9A3A3914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60246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F51254E3-A3B9-654B-B8DF-EA4B78F6F67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246" y="260246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69606F56-FCBB-4D49-811E-9DC358B5B4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175583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47384C2-DEDA-A549-9352-256F185B6C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48246" y="175583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1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8EDBC8F1-DF73-0242-8A25-DF5A81858E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3266918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3977AA20-1CD2-A74D-B804-7666C73C4E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8246" y="3266918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30EC98D3-AA77-D345-A982-FBDDE1509C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62695" y="477025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4 title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D0B1ACFE-B2F4-0342-B80E-7AD7E1A7B5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48246" y="477025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FA9A0F45-4B40-064D-9F47-63C25E247F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672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 3-Sections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F6BF10-0C79-834D-A298-CADE413E0013}"/>
              </a:ext>
            </a:extLst>
          </p:cNvPr>
          <p:cNvSpPr/>
          <p:nvPr userDrawn="1"/>
        </p:nvSpPr>
        <p:spPr>
          <a:xfrm>
            <a:off x="0" y="0"/>
            <a:ext cx="5019040" cy="60197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4A3C34-8180-4641-8CC7-8A1BF7C85884}"/>
              </a:ext>
            </a:extLst>
          </p:cNvPr>
          <p:cNvCxnSpPr>
            <a:cxnSpLocks/>
          </p:cNvCxnSpPr>
          <p:nvPr userDrawn="1"/>
        </p:nvCxnSpPr>
        <p:spPr>
          <a:xfrm>
            <a:off x="5462694" y="2074055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87FF553C-998D-BB4B-9AFF-0364E4B24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10870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F33D1B-8403-DA48-A899-79AA7DDF633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149856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4CD5A8D4-4C27-0843-BFAE-CDE39C6DC0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2286671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D42B98A-274B-C648-A66F-76DFFC40FF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4362472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E2402B21-D007-F543-B9E2-B981DAFE01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1A54586-08B9-D544-AA53-B26C07800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4F3F34D3-EAAB-084A-AEA4-6E5F9C6BB5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10870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7CC1178C-EBC0-6B4B-B0B7-50D6EB9BAF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36524" y="210870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09A76B48-9614-524B-AEE5-0BE42ABE98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2286671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EAA2F358-E196-7148-9D1A-D5488CC5B9D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36524" y="2286671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46539179-28C4-8142-A82D-5B80FC0633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4362472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706E8A8-F8F5-9A40-BC8F-76017AE05A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36524" y="4362472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CD4D6568-4842-5046-9C93-593C77EC3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60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, Statement + Bullets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2277E7-7C40-9948-A8F0-78CD40B594AA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B9A530-6EBA-8943-888B-6759F7F65E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2888" y="1495585"/>
            <a:ext cx="6107112" cy="3905089"/>
          </a:xfrm>
        </p:spPr>
        <p:txBody>
          <a:bodyPr anchor="t" anchorCtr="0"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defRPr sz="2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defRPr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defRPr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defRPr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132A73D0-4F41-C846-92AD-1E4555F10D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FFC42A8-AEE4-4641-A498-3C04B6BFB5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0AE3FD0D-E5D4-D24D-ABA9-77E099E95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499FF3-E36F-0B45-AE83-F0E6995E2D29}"/>
              </a:ext>
            </a:extLst>
          </p:cNvPr>
          <p:cNvCxnSpPr>
            <a:cxnSpLocks/>
          </p:cNvCxnSpPr>
          <p:nvPr userDrawn="1"/>
        </p:nvCxnSpPr>
        <p:spPr>
          <a:xfrm>
            <a:off x="5462694" y="6003681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711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Red, Statement + Image (Plasm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31CDFF7-2347-0243-8D0A-2FC91A6D1B7F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B01C3CE-37B4-A045-9D44-94036B464F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05137" y="0"/>
            <a:ext cx="7186864" cy="60198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0CD41D06-3ABA-2C4A-BD66-A2AB190A1F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A215FA5-B20F-D54F-BB4C-BAF5316D7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8678" y="6356350"/>
            <a:ext cx="52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0C2009C-0560-FE41-8530-B66475B0E54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642102" y="6343144"/>
            <a:ext cx="7377597" cy="341124"/>
          </a:xfrm>
        </p:spPr>
        <p:txBody>
          <a:bodyPr>
            <a:normAutofit/>
          </a:bodyPr>
          <a:lstStyle>
            <a:lvl1pPr marL="0" indent="0" algn="r">
              <a:buNone/>
              <a:defRPr sz="1400" i="1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Image source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ABC7485-2B42-3D49-B8F1-04FCA1A7D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366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 Section Divider 1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6885E6-B81A-AB42-B5CD-89964B768A0D}"/>
              </a:ext>
            </a:extLst>
          </p:cNvPr>
          <p:cNvSpPr/>
          <p:nvPr userDrawn="1"/>
        </p:nvSpPr>
        <p:spPr>
          <a:xfrm>
            <a:off x="0" y="-1"/>
            <a:ext cx="12192000" cy="60562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D9F74D-7846-404F-8B91-31D0710D4F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925" y="3907766"/>
            <a:ext cx="8897349" cy="140610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tabLst/>
              <a:defRPr sz="22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New Section subtitle here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1832DDD-2CD5-544D-9641-BB3514111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924" y="1829775"/>
            <a:ext cx="8897349" cy="1855893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 or statement text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AB16F0-6C69-354F-B530-A8B166A8F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930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quoise Section Divider 2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2ED6A-E817-8344-B99A-B039277986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44" b="1644"/>
          <a:stretch/>
        </p:blipFill>
        <p:spPr>
          <a:xfrm>
            <a:off x="0" y="71716"/>
            <a:ext cx="12192000" cy="66560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5CCE80-A004-A948-AAF1-788658301B6B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EE382FE-DB00-1B44-9083-83AEAF451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57AF92-A227-6D4F-9E38-43C0DEB832B0}"/>
              </a:ext>
            </a:extLst>
          </p:cNvPr>
          <p:cNvSpPr txBox="1"/>
          <p:nvPr userDrawn="1"/>
        </p:nvSpPr>
        <p:spPr>
          <a:xfrm>
            <a:off x="4523532" y="5069712"/>
            <a:ext cx="1478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Cara and Jasper,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cord blood stem cell donors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F7B0C5-4BFD-8B42-BABA-2943AB3FD32A}"/>
              </a:ext>
            </a:extLst>
          </p:cNvPr>
          <p:cNvSpPr txBox="1"/>
          <p:nvPr userDrawn="1"/>
        </p:nvSpPr>
        <p:spPr>
          <a:xfrm>
            <a:off x="6377539" y="5063924"/>
            <a:ext cx="1533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Crystal,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cord blood stem cell recipient</a:t>
            </a:r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CD821CAA-3EA6-1F47-ABF8-4A88F5503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782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Section Divider 3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C034EF-8724-1C4D-B58C-25CC1F7451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14" b="2414"/>
          <a:stretch/>
        </p:blipFill>
        <p:spPr>
          <a:xfrm>
            <a:off x="-2908" y="125503"/>
            <a:ext cx="12197816" cy="6553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BDEEA6-AB3F-B34A-B263-FE161D04DEEF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A287775-AA90-B34D-BFD5-C7C297FF67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BEC704-3629-3442-BE85-8F6456A2421D}"/>
              </a:ext>
            </a:extLst>
          </p:cNvPr>
          <p:cNvSpPr txBox="1"/>
          <p:nvPr userDrawn="1"/>
        </p:nvSpPr>
        <p:spPr>
          <a:xfrm>
            <a:off x="3833822" y="5081286"/>
            <a:ext cx="1923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Danny,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stem cell donor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03579-41C5-5646-81EB-0F28352E6BB9}"/>
              </a:ext>
            </a:extLst>
          </p:cNvPr>
          <p:cNvSpPr txBox="1"/>
          <p:nvPr userDrawn="1"/>
        </p:nvSpPr>
        <p:spPr>
          <a:xfrm>
            <a:off x="5829544" y="5075498"/>
            <a:ext cx="1923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Sara,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blood and </a:t>
            </a:r>
            <a:br>
              <a:rPr lang="en-US" sz="1150" i="1">
                <a:solidFill>
                  <a:schemeClr val="tx2"/>
                </a:solidFill>
              </a:rPr>
            </a:br>
            <a:r>
              <a:rPr lang="en-US" sz="1150" i="1">
                <a:solidFill>
                  <a:schemeClr val="tx2"/>
                </a:solidFill>
              </a:rPr>
              <a:t>stem cell recipient</a:t>
            </a: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69FAEBF2-ADFD-FD44-A04B-C47E27317B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8337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Statement Text 1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3F3BE4-BE16-4409-B7F4-7F52D8E16F81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DD3453-1B66-40C1-A416-C87C4F22C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22081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pic>
        <p:nvPicPr>
          <p:cNvPr id="11" name="Picture 10" descr="A person holding a baby&#10;&#10;Description automatically generated">
            <a:extLst>
              <a:ext uri="{FF2B5EF4-FFF2-40B4-BE49-F238E27FC236}">
                <a16:creationId xmlns:a16="http://schemas.microsoft.com/office/drawing/2014/main" id="{2718386D-6B98-2A4D-8BFE-4B9533326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15" r="26333"/>
          <a:stretch/>
        </p:blipFill>
        <p:spPr>
          <a:xfrm>
            <a:off x="174812" y="430307"/>
            <a:ext cx="5720744" cy="597049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B9FE7-8746-0E4F-A0E1-E66B33101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109D0C-4198-8947-870A-1AB8D27B0A50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David,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cord blood stem cell donor</a:t>
            </a:r>
          </a:p>
        </p:txBody>
      </p:sp>
    </p:spTree>
    <p:extLst>
      <p:ext uri="{BB962C8B-B14F-4D97-AF65-F5344CB8AC3E}">
        <p14:creationId xmlns:p14="http://schemas.microsoft.com/office/powerpoint/2010/main" val="8626727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Statement Text 2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3F3BE4-BE16-4409-B7F4-7F52D8E16F81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DD3453-1B66-40C1-A416-C87C4F22C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21499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07F2C-7899-8A4D-879D-6CB31DE8B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6E6FF4-05B6-4846-9A73-48C007ADC424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Tom,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stem cell recipient and financial donor</a:t>
            </a:r>
          </a:p>
        </p:txBody>
      </p:sp>
      <p:pic>
        <p:nvPicPr>
          <p:cNvPr id="7" name="Picture 6" descr="A person wearing glasses and a blue shirt&#10;&#10;Description automatically generated">
            <a:extLst>
              <a:ext uri="{FF2B5EF4-FFF2-40B4-BE49-F238E27FC236}">
                <a16:creationId xmlns:a16="http://schemas.microsoft.com/office/drawing/2014/main" id="{E3B20031-6871-A1CD-7F34-280900EED7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07" r="11364" b="6784"/>
          <a:stretch/>
        </p:blipFill>
        <p:spPr>
          <a:xfrm>
            <a:off x="114370" y="136525"/>
            <a:ext cx="5251010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4149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Statement Text 3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3F3BE4-BE16-4409-B7F4-7F52D8E16F81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DDD3453-1B66-40C1-A416-C87C4F22C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2"/>
            <a:ext cx="4663068" cy="551714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487AF-31DB-264A-A579-D9DCC5ED1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94E620-C831-164B-A9C7-8F56476CADCE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Melissa,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stem cell recipient</a:t>
            </a:r>
          </a:p>
        </p:txBody>
      </p:sp>
      <p:pic>
        <p:nvPicPr>
          <p:cNvPr id="4" name="Picture 3" descr="A person in a pink shirt&#10;&#10;Description automatically generated">
            <a:extLst>
              <a:ext uri="{FF2B5EF4-FFF2-40B4-BE49-F238E27FC236}">
                <a16:creationId xmlns:a16="http://schemas.microsoft.com/office/drawing/2014/main" id="{F396CF23-D50E-738E-0CBC-F8861A6A2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75" y="742384"/>
            <a:ext cx="5460371" cy="611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2355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Statement Text 4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BB4A47-EEFD-674B-AAC6-AF59961BC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9C4DA55-257C-D677-E627-93EF7E3E7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461CCAB-7A4A-8896-2C93-5E0970A117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8312" y="5842318"/>
            <a:ext cx="4722716" cy="639762"/>
          </a:xfrm>
        </p:spPr>
        <p:txBody>
          <a:bodyPr>
            <a:noAutofit/>
          </a:bodyPr>
          <a:lstStyle>
            <a:lvl1pPr marL="0" indent="0" algn="ctr">
              <a:buNone/>
              <a:defRPr sz="115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 sz="1150">
                <a:solidFill>
                  <a:schemeClr val="bg1"/>
                </a:solidFill>
              </a:defRPr>
            </a:lvl2pPr>
            <a:lvl3pPr marL="914400" indent="0" algn="ctr">
              <a:buNone/>
              <a:defRPr sz="1150">
                <a:solidFill>
                  <a:schemeClr val="bg1"/>
                </a:solidFill>
              </a:defRPr>
            </a:lvl3pPr>
            <a:lvl4pPr marL="1371600" indent="0" algn="ctr">
              <a:buNone/>
              <a:defRPr sz="1150">
                <a:solidFill>
                  <a:schemeClr val="bg1"/>
                </a:solidFill>
              </a:defRPr>
            </a:lvl4pPr>
            <a:lvl5pPr marL="1828800" indent="0" algn="ctr">
              <a:buNone/>
              <a:defRPr sz="1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Image source</a:t>
            </a:r>
          </a:p>
        </p:txBody>
      </p:sp>
    </p:spTree>
    <p:extLst>
      <p:ext uri="{BB962C8B-B14F-4D97-AF65-F5344CB8AC3E}">
        <p14:creationId xmlns:p14="http://schemas.microsoft.com/office/powerpoint/2010/main" val="1143582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4-Sections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F04DE07-2846-254E-B41B-2812EA4D6254}"/>
              </a:ext>
            </a:extLst>
          </p:cNvPr>
          <p:cNvSpPr/>
          <p:nvPr userDrawn="1"/>
        </p:nvSpPr>
        <p:spPr>
          <a:xfrm>
            <a:off x="0" y="0"/>
            <a:ext cx="5019040" cy="60197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6FF869A-2AA0-0240-9E3C-3B23C78B596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1623122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449579-521C-FD4A-9177-919181014819}"/>
              </a:ext>
            </a:extLst>
          </p:cNvPr>
          <p:cNvCxnSpPr>
            <a:cxnSpLocks/>
          </p:cNvCxnSpPr>
          <p:nvPr userDrawn="1"/>
        </p:nvCxnSpPr>
        <p:spPr>
          <a:xfrm>
            <a:off x="5462694" y="3141958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D45037F-D573-4D4A-AFEF-1722470A69C7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645929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2BBCF0FE-3F3F-6846-9E4F-BFBC70CA6F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60249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65CCD3F0-5AC4-6147-A536-C5A20792DB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1755836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7" name="Text Placeholder 13">
            <a:extLst>
              <a:ext uri="{FF2B5EF4-FFF2-40B4-BE49-F238E27FC236}">
                <a16:creationId xmlns:a16="http://schemas.microsoft.com/office/drawing/2014/main" id="{BE6C88BA-ED33-204C-9205-AC93130F4A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3266921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6DA3C0D6-4D87-B044-96A7-20F93C82A2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57301" y="4770256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4</a:t>
            </a:r>
          </a:p>
        </p:txBody>
      </p:sp>
      <p:pic>
        <p:nvPicPr>
          <p:cNvPr id="24" name="Image" descr="Image">
            <a:extLst>
              <a:ext uri="{FF2B5EF4-FFF2-40B4-BE49-F238E27FC236}">
                <a16:creationId xmlns:a16="http://schemas.microsoft.com/office/drawing/2014/main" id="{A2F639BA-EB30-6D4E-B952-AC247033EB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8D22B768-3F56-3843-BED9-22EF419F9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CFA772D-076A-414B-8ED0-7F7AE1FFB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60246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3D42EC18-8407-124A-816A-5B43BCE6C8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246" y="260246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1D93EC8C-D1DF-5841-9A5B-346FA62E6D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175583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F2D2A41-FC43-CE47-BD1A-52A9F74A54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48246" y="175583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10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F4EC73F9-7CB5-0244-84CE-C4EE4D322A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3266918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47FEA46D-392E-F549-A079-0D2188C1B5F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8246" y="3266918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88D5E663-2B6F-3448-9881-5E4B90157D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62695" y="477025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4 title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1783E00-EB3C-9741-807B-D388F7A6FBD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48246" y="477025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5632C195-B15F-204C-87ED-57247F1D0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317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 3-Sections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F6BF10-0C79-834D-A298-CADE413E0013}"/>
              </a:ext>
            </a:extLst>
          </p:cNvPr>
          <p:cNvSpPr/>
          <p:nvPr userDrawn="1"/>
        </p:nvSpPr>
        <p:spPr>
          <a:xfrm>
            <a:off x="0" y="0"/>
            <a:ext cx="5019040" cy="60197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4A3C34-8180-4641-8CC7-8A1BF7C85884}"/>
              </a:ext>
            </a:extLst>
          </p:cNvPr>
          <p:cNvCxnSpPr>
            <a:cxnSpLocks/>
          </p:cNvCxnSpPr>
          <p:nvPr userDrawn="1"/>
        </p:nvCxnSpPr>
        <p:spPr>
          <a:xfrm>
            <a:off x="5462694" y="2074055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87FF553C-998D-BB4B-9AFF-0364E4B24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10870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F33D1B-8403-DA48-A899-79AA7DDF633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149856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4CD5A8D4-4C27-0843-BFAE-CDE39C6DC0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2286671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D42B98A-274B-C648-A66F-76DFFC40FF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4362472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70EA5088-6BF5-4444-B4E0-028083C736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1D34D9F-6DD7-BB49-9EC8-3B3949C38C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A349CFB7-72BF-894C-81D2-07389B492D4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10870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7CF470CD-5D5E-5C4E-8092-3891A89D393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36524" y="210870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94C051BF-2924-8343-8CC0-88D097F065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2286671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E17C52E-6C04-FB49-934C-8410599F834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36524" y="2286671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0EB4A70F-0062-3742-AC5D-F7A79329F3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4362472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98F128ED-B2C4-404A-9E29-540B2FAE61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36524" y="4362472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4" name="Title 3">
            <a:extLst>
              <a:ext uri="{FF2B5EF4-FFF2-40B4-BE49-F238E27FC236}">
                <a16:creationId xmlns:a16="http://schemas.microsoft.com/office/drawing/2014/main" id="{8FF915CF-D247-D649-BC6F-467023E089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728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, Statement + Bullets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4186B9-FF84-D640-AA21-DD1B8E5E2000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B1FAB7B-1D06-AB4C-AE7B-CB4BF80D4D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2888" y="1495585"/>
            <a:ext cx="6107112" cy="3905089"/>
          </a:xfrm>
        </p:spPr>
        <p:txBody>
          <a:bodyPr anchor="t" anchorCtr="0"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defRPr sz="2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defRPr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defRPr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defRPr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E0499B5B-9B4F-CA45-BEE4-9304AEDBAE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24B8BF-FFD0-D544-97AF-0A8B67D9B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189AD8F-DE50-F14B-8D77-E55B2A4D0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5F7905-B60B-D945-9EED-4033FF78CCC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6003681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74914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rquoise, Statement + Image (S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B01C3CE-37B4-A045-9D44-94036B464F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0911" y="-1"/>
            <a:ext cx="7181089" cy="6019801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91715922-444E-9341-A35D-C71DF85C70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BD7C71-52A9-484A-87D2-4EB2A1F21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306" y="6356350"/>
            <a:ext cx="5137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4D53CCB-CAAC-6446-9D3F-16545AE3A5D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642102" y="6343144"/>
            <a:ext cx="7377597" cy="341124"/>
          </a:xfrm>
        </p:spPr>
        <p:txBody>
          <a:bodyPr>
            <a:normAutofit/>
          </a:bodyPr>
          <a:lstStyle>
            <a:lvl1pPr marL="0" indent="0" algn="r">
              <a:buNone/>
              <a:defRPr sz="1400" i="1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Image source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B841D-62DC-E640-AB95-538EBF2D12D0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084DE3FB-61A7-EF4B-A4AC-91BFDDB230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2910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urquoise Section Divider 1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6885E6-B81A-AB42-B5CD-89964B768A0D}"/>
              </a:ext>
            </a:extLst>
          </p:cNvPr>
          <p:cNvSpPr/>
          <p:nvPr userDrawn="1"/>
        </p:nvSpPr>
        <p:spPr>
          <a:xfrm>
            <a:off x="0" y="-1"/>
            <a:ext cx="12192000" cy="6056243"/>
          </a:xfrm>
          <a:prstGeom prst="rect">
            <a:avLst/>
          </a:prstGeom>
          <a:solidFill>
            <a:srgbClr val="419B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D9F74D-7846-404F-8B91-31D0710D4F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925" y="3907766"/>
            <a:ext cx="8897349" cy="140610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tabLst/>
              <a:defRPr sz="2200">
                <a:solidFill>
                  <a:schemeClr val="bg1"/>
                </a:solidFill>
              </a:defRPr>
            </a:lvl1pPr>
            <a:lvl2pPr marL="457200" indent="0">
              <a:lnSpc>
                <a:spcPct val="150000"/>
              </a:lnSpc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New Section subtitle here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1832DDD-2CD5-544D-9641-BB3514111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924" y="1829775"/>
            <a:ext cx="8897349" cy="1855893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lvl1pPr>
              <a:defRPr sz="6700"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 or statement text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986BA8B-2085-5B4B-A2D7-76201F70B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409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urquoise Section Divider 2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64245B-EF54-654E-85AB-AA7D5D8B54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44" b="1644"/>
          <a:stretch/>
        </p:blipFill>
        <p:spPr>
          <a:xfrm>
            <a:off x="0" y="71718"/>
            <a:ext cx="12192000" cy="66560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57FB5-D7B3-1D42-90E3-E5B21DF2CE95}"/>
              </a:ext>
            </a:extLst>
          </p:cNvPr>
          <p:cNvSpPr/>
          <p:nvPr userDrawn="1"/>
        </p:nvSpPr>
        <p:spPr>
          <a:xfrm>
            <a:off x="12686" y="5922000"/>
            <a:ext cx="12192000" cy="9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B171AE-7EF4-2F46-9073-ABC951EC08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C8D249-2B98-8D4F-B32E-A4757EAE9014}"/>
              </a:ext>
            </a:extLst>
          </p:cNvPr>
          <p:cNvSpPr txBox="1"/>
          <p:nvPr userDrawn="1"/>
        </p:nvSpPr>
        <p:spPr>
          <a:xfrm>
            <a:off x="3987922" y="5254906"/>
            <a:ext cx="1923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Lauren,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living organ donor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662A96-7440-534C-BCDA-FE89CEE8AE02}"/>
              </a:ext>
            </a:extLst>
          </p:cNvPr>
          <p:cNvSpPr txBox="1"/>
          <p:nvPr userDrawn="1"/>
        </p:nvSpPr>
        <p:spPr>
          <a:xfrm>
            <a:off x="6280513" y="5249118"/>
            <a:ext cx="1533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Paulo,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organ recipient</a:t>
            </a: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7F3BB103-3C81-BA4C-A369-E1355C81FD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761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Section Divider 3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2B646B3-BE12-D288-B798-27191CE8A8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31" b="2531"/>
          <a:stretch/>
        </p:blipFill>
        <p:spPr>
          <a:xfrm>
            <a:off x="0" y="136525"/>
            <a:ext cx="12191999" cy="653398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230D4B-56BE-764B-B274-9D564949D7B2}"/>
              </a:ext>
            </a:extLst>
          </p:cNvPr>
          <p:cNvSpPr/>
          <p:nvPr userDrawn="1"/>
        </p:nvSpPr>
        <p:spPr>
          <a:xfrm>
            <a:off x="0" y="5922000"/>
            <a:ext cx="12192000" cy="93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0FD8C8-2FFB-AA4C-8A61-61C0C8D68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C5E8BE-41EC-114F-96A0-EE862BDD2DB0}"/>
              </a:ext>
            </a:extLst>
          </p:cNvPr>
          <p:cNvSpPr txBox="1"/>
          <p:nvPr userDrawn="1"/>
        </p:nvSpPr>
        <p:spPr>
          <a:xfrm>
            <a:off x="4349911" y="5254906"/>
            <a:ext cx="1923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Shamus,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living organ donor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2256A-F4A0-2442-989F-FB6849F4C7D4}"/>
              </a:ext>
            </a:extLst>
          </p:cNvPr>
          <p:cNvSpPr txBox="1"/>
          <p:nvPr userDrawn="1"/>
        </p:nvSpPr>
        <p:spPr>
          <a:xfrm>
            <a:off x="6395016" y="5249118"/>
            <a:ext cx="1533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 err="1">
                <a:solidFill>
                  <a:schemeClr val="tx2"/>
                </a:solidFill>
              </a:rPr>
              <a:t>Gurjit</a:t>
            </a:r>
            <a:r>
              <a:rPr lang="en-US" sz="1150" b="1">
                <a:solidFill>
                  <a:schemeClr val="tx2"/>
                </a:solidFill>
              </a:rPr>
              <a:t>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organ recipient</a:t>
            </a:r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A98F3E86-1C8A-3541-B843-8FD2D81185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3244" y="6060831"/>
            <a:ext cx="10589564" cy="629952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section title here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381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Statement Text 1 (ODT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5721819-918F-4889-87C2-D6AC23D84C0F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114AFF-DF7A-4688-A615-B048815FB3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pic>
        <p:nvPicPr>
          <p:cNvPr id="4" name="Picture 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90A5F1F7-D232-9743-B03F-925A1549E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200"/>
          <a:stretch/>
        </p:blipFill>
        <p:spPr>
          <a:xfrm>
            <a:off x="178262" y="150912"/>
            <a:ext cx="4886108" cy="6707087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6A125-C7FD-4A4F-9E8B-A8999810F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111C4D-C385-8E4A-A5B5-55F39B3143F8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Shak,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kidney donor</a:t>
            </a:r>
          </a:p>
        </p:txBody>
      </p:sp>
    </p:spTree>
    <p:extLst>
      <p:ext uri="{BB962C8B-B14F-4D97-AF65-F5344CB8AC3E}">
        <p14:creationId xmlns:p14="http://schemas.microsoft.com/office/powerpoint/2010/main" val="35218780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Statement Text 3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5721819-918F-4889-87C2-D6AC23D84C0F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114AFF-DF7A-4688-A615-B048815FB3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DB248-E810-BC4D-B27A-CA27E520E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0A17D6-8044-7642-B60D-60C56ADEB192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bg1"/>
                </a:solidFill>
              </a:rPr>
              <a:t>Gaston,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organ recipient</a:t>
            </a:r>
          </a:p>
        </p:txBody>
      </p:sp>
      <p:pic>
        <p:nvPicPr>
          <p:cNvPr id="14" name="Picture 13" descr="A person wearing a suit and tie&#10;&#10;Description automatically generated with medium confidence">
            <a:extLst>
              <a:ext uri="{FF2B5EF4-FFF2-40B4-BE49-F238E27FC236}">
                <a16:creationId xmlns:a16="http://schemas.microsoft.com/office/drawing/2014/main" id="{06D1EEFF-1BF0-4848-956C-716E5848BE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24" b="13775"/>
          <a:stretch/>
        </p:blipFill>
        <p:spPr>
          <a:xfrm>
            <a:off x="472342" y="568893"/>
            <a:ext cx="5446137" cy="628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976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Statement Text 2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5721819-918F-4889-87C2-D6AC23D84C0F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114AFF-DF7A-4688-A615-B048815FB3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11CE5-CB91-0240-AFCE-5443EF3F4C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D01804-787F-9446-8721-17C2C402849D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 err="1">
                <a:solidFill>
                  <a:schemeClr val="bg1"/>
                </a:solidFill>
              </a:rPr>
              <a:t>Ruppan</a:t>
            </a:r>
            <a:r>
              <a:rPr lang="en-US" sz="1150" b="1">
                <a:solidFill>
                  <a:schemeClr val="bg1"/>
                </a:solidFill>
              </a:rPr>
              <a:t>,</a:t>
            </a:r>
            <a:r>
              <a:rPr lang="en-US" sz="1150">
                <a:solidFill>
                  <a:schemeClr val="bg1"/>
                </a:solidFill>
              </a:rPr>
              <a:t> </a:t>
            </a:r>
            <a:r>
              <a:rPr lang="en-US" sz="1150" i="1">
                <a:solidFill>
                  <a:schemeClr val="bg1"/>
                </a:solidFill>
              </a:rPr>
              <a:t>registered organ donor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1E0AEB-94D2-AA43-BBA3-A1BD58187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36" t="-3300" r="9252" b="8818"/>
          <a:stretch/>
        </p:blipFill>
        <p:spPr>
          <a:xfrm flipH="1">
            <a:off x="313503" y="378431"/>
            <a:ext cx="5480299" cy="647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5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Statement Text 4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5A277B-1B39-4F7A-90AB-1AD0A99CC204}"/>
              </a:ext>
            </a:extLst>
          </p:cNvPr>
          <p:cNvSpPr/>
          <p:nvPr userDrawn="1"/>
        </p:nvSpPr>
        <p:spPr>
          <a:xfrm>
            <a:off x="6096000" y="0"/>
            <a:ext cx="6096000" cy="6863893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CA" sz="2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E44F0-5CEC-4CE9-BC3F-026758AA7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98312" y="378431"/>
            <a:ext cx="4663068" cy="55082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</a:t>
            </a:r>
            <a:br>
              <a:rPr lang="en-CA"/>
            </a:br>
            <a:r>
              <a:rPr lang="en-CA"/>
              <a:t>text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BB4A47-EEFD-674B-AAC6-AF59961BC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9C4DA55-257C-D677-E627-93EF7E3E7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461CCAB-7A4A-8896-2C93-5E0970A117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8312" y="5842318"/>
            <a:ext cx="4722716" cy="639762"/>
          </a:xfrm>
        </p:spPr>
        <p:txBody>
          <a:bodyPr>
            <a:noAutofit/>
          </a:bodyPr>
          <a:lstStyle>
            <a:lvl1pPr marL="0" indent="0" algn="ctr">
              <a:buNone/>
              <a:defRPr sz="115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 sz="1150">
                <a:solidFill>
                  <a:schemeClr val="bg1"/>
                </a:solidFill>
              </a:defRPr>
            </a:lvl2pPr>
            <a:lvl3pPr marL="914400" indent="0" algn="ctr">
              <a:buNone/>
              <a:defRPr sz="1150">
                <a:solidFill>
                  <a:schemeClr val="bg1"/>
                </a:solidFill>
              </a:defRPr>
            </a:lvl3pPr>
            <a:lvl4pPr marL="1371600" indent="0" algn="ctr">
              <a:buNone/>
              <a:defRPr sz="1150">
                <a:solidFill>
                  <a:schemeClr val="bg1"/>
                </a:solidFill>
              </a:defRPr>
            </a:lvl4pPr>
            <a:lvl5pPr marL="1828800" indent="0" algn="ctr">
              <a:buNone/>
              <a:defRPr sz="11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Image source</a:t>
            </a:r>
          </a:p>
        </p:txBody>
      </p:sp>
    </p:spTree>
    <p:extLst>
      <p:ext uri="{BB962C8B-B14F-4D97-AF65-F5344CB8AC3E}">
        <p14:creationId xmlns:p14="http://schemas.microsoft.com/office/powerpoint/2010/main" val="2144934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4-Sections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F04DE07-2846-254E-B41B-2812EA4D6254}"/>
              </a:ext>
            </a:extLst>
          </p:cNvPr>
          <p:cNvSpPr/>
          <p:nvPr userDrawn="1"/>
        </p:nvSpPr>
        <p:spPr>
          <a:xfrm>
            <a:off x="0" y="0"/>
            <a:ext cx="5019040" cy="6019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6FF869A-2AA0-0240-9E3C-3B23C78B596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1623122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1449579-521C-FD4A-9177-919181014819}"/>
              </a:ext>
            </a:extLst>
          </p:cNvPr>
          <p:cNvCxnSpPr>
            <a:cxnSpLocks/>
          </p:cNvCxnSpPr>
          <p:nvPr userDrawn="1"/>
        </p:nvCxnSpPr>
        <p:spPr>
          <a:xfrm>
            <a:off x="5462694" y="3141958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D45037F-D573-4D4A-AFEF-1722470A69C7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645929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Placeholder 13">
            <a:extLst>
              <a:ext uri="{FF2B5EF4-FFF2-40B4-BE49-F238E27FC236}">
                <a16:creationId xmlns:a16="http://schemas.microsoft.com/office/drawing/2014/main" id="{2BBCF0FE-3F3F-6846-9E4F-BFBC70CA6F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60249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44" name="Text Placeholder 13">
            <a:extLst>
              <a:ext uri="{FF2B5EF4-FFF2-40B4-BE49-F238E27FC236}">
                <a16:creationId xmlns:a16="http://schemas.microsoft.com/office/drawing/2014/main" id="{65CCD3F0-5AC4-6147-A536-C5A20792DB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1755836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7" name="Text Placeholder 13">
            <a:extLst>
              <a:ext uri="{FF2B5EF4-FFF2-40B4-BE49-F238E27FC236}">
                <a16:creationId xmlns:a16="http://schemas.microsoft.com/office/drawing/2014/main" id="{BE6C88BA-ED33-204C-9205-AC93130F4AF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3266921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6DA3C0D6-4D87-B044-96A7-20F93C82A24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957301" y="4770256"/>
            <a:ext cx="980699" cy="1255362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4</a:t>
            </a:r>
          </a:p>
        </p:txBody>
      </p:sp>
      <p:pic>
        <p:nvPicPr>
          <p:cNvPr id="24" name="Image" descr="Image">
            <a:extLst>
              <a:ext uri="{FF2B5EF4-FFF2-40B4-BE49-F238E27FC236}">
                <a16:creationId xmlns:a16="http://schemas.microsoft.com/office/drawing/2014/main" id="{BAC7E4E1-D611-2445-9DBD-A22CC7CDE3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6A687667-8197-9E4A-AF27-601CBE33D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4D4D0A9C-CAB5-7F48-B720-83DB808FBC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60246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71844B0D-001C-0647-895E-1D148E249A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48246" y="260246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D333FD2B-AB62-884A-A1C6-305024D61B5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175583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0C782447-BBC4-DD43-A8A8-43BBA5ABD4A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48246" y="175583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10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6766D0A3-54B7-084B-8B15-82C609E8E6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3266918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55CC3149-4183-8240-AA1D-91DC031023B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8246" y="3266918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F104D23C-3F78-424B-A282-D436F80F55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62695" y="4770253"/>
            <a:ext cx="2333151" cy="1255363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4 title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83E44DEB-BC45-9A44-A91D-7935D54BD67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48246" y="4770253"/>
            <a:ext cx="2865925" cy="1255363"/>
          </a:xfrm>
        </p:spPr>
        <p:txBody>
          <a:bodyPr>
            <a:no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4" name="Title 3">
            <a:extLst>
              <a:ext uri="{FF2B5EF4-FFF2-40B4-BE49-F238E27FC236}">
                <a16:creationId xmlns:a16="http://schemas.microsoft.com/office/drawing/2014/main" id="{5E93621E-759D-BD45-B13B-51A8FCF36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684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 3-Sections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7F6BF10-0C79-834D-A298-CADE413E0013}"/>
              </a:ext>
            </a:extLst>
          </p:cNvPr>
          <p:cNvSpPr/>
          <p:nvPr userDrawn="1"/>
        </p:nvSpPr>
        <p:spPr>
          <a:xfrm>
            <a:off x="0" y="0"/>
            <a:ext cx="5019040" cy="60197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4A3C34-8180-4641-8CC7-8A1BF7C85884}"/>
              </a:ext>
            </a:extLst>
          </p:cNvPr>
          <p:cNvCxnSpPr>
            <a:cxnSpLocks/>
          </p:cNvCxnSpPr>
          <p:nvPr userDrawn="1"/>
        </p:nvCxnSpPr>
        <p:spPr>
          <a:xfrm>
            <a:off x="5462694" y="2077950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87FF553C-998D-BB4B-9AFF-0364E4B24C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957301" y="214765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1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F33D1B-8403-DA48-A899-79AA7DDF6338}"/>
              </a:ext>
            </a:extLst>
          </p:cNvPr>
          <p:cNvCxnSpPr>
            <a:cxnSpLocks/>
          </p:cNvCxnSpPr>
          <p:nvPr userDrawn="1"/>
        </p:nvCxnSpPr>
        <p:spPr>
          <a:xfrm>
            <a:off x="5462694" y="4153751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4CD5A8D4-4C27-0843-BFAE-CDE39C6DC0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57301" y="2290566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D42B98A-274B-C648-A66F-76DFFC40FF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957301" y="4366367"/>
            <a:ext cx="980699" cy="1650569"/>
          </a:xfrm>
        </p:spPr>
        <p:txBody>
          <a:bodyPr>
            <a:normAutofit/>
          </a:bodyPr>
          <a:lstStyle>
            <a:lvl1pPr marL="0" indent="0" algn="r">
              <a:buNone/>
              <a:defRPr sz="4400" b="1">
                <a:solidFill>
                  <a:srgbClr val="8C8C8C"/>
                </a:solidFill>
              </a:defRPr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en-US"/>
              <a:t>3</a:t>
            </a:r>
          </a:p>
        </p:txBody>
      </p: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591CC95F-B41E-D74C-8AD3-0849F11C7A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7F68973-0B19-4E45-9680-661D91F5A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195055CB-A0CB-4245-A1DD-73F9E3F033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62695" y="210870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D97904E-5C4C-F347-8D4D-20DC5549F6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36524" y="210870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5F070188-75CB-6144-9FF8-0398F949ECF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2695" y="2286671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24015599-D9D2-9448-830B-8644EF3B66E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36524" y="2286671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3E2C5B11-4AF3-EF4C-B1C7-EF6D8F17BF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62695" y="4362472"/>
            <a:ext cx="2333151" cy="165057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7C130C24-ABDE-6947-B312-5AF901881D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36524" y="4362472"/>
            <a:ext cx="2877648" cy="1650570"/>
          </a:xfrm>
        </p:spPr>
        <p:txBody>
          <a:bodyPr>
            <a:normAutofit/>
          </a:bodyPr>
          <a:lstStyle>
            <a:lvl1pPr marL="138113" indent="-138113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600" b="0"/>
            </a:lvl1pPr>
          </a:lstStyle>
          <a:p>
            <a:pPr lvl="0"/>
            <a:r>
              <a:rPr lang="en-US"/>
              <a:t>Bullet 1</a:t>
            </a:r>
          </a:p>
          <a:p>
            <a:pPr lvl="0"/>
            <a:r>
              <a:rPr lang="en-US"/>
              <a:t>Bullet 2</a:t>
            </a:r>
          </a:p>
          <a:p>
            <a:pPr lvl="0"/>
            <a:r>
              <a:rPr lang="en-US"/>
              <a:t>Bullet 3</a:t>
            </a:r>
          </a:p>
          <a:p>
            <a:pPr lvl="0"/>
            <a:r>
              <a:rPr lang="en-US"/>
              <a:t>Bullet 4</a:t>
            </a: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5C6DCA96-6CCC-8349-AD64-956ED851C5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Section title goes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58587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, Statement + Bullets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2277E7-7C40-9948-A8F0-78CD40B594AA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CB9A530-6EBA-8943-888B-6759F7F65E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2888" y="1495585"/>
            <a:ext cx="6107112" cy="3905089"/>
          </a:xfrm>
        </p:spPr>
        <p:txBody>
          <a:bodyPr anchor="t" anchorCtr="0"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5"/>
              </a:buClr>
              <a:defRPr sz="2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5"/>
              </a:buClr>
              <a:defRPr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5"/>
              </a:buClr>
              <a:defRPr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5"/>
              </a:buClr>
              <a:defRPr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5"/>
              </a:buClr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9F34A7C5-B40D-944F-931D-672C85E70C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9E2067F-1312-2844-92A7-32DCA9611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C22120C-90A9-1D49-B671-71EB7BF3F5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8C5C3-A860-2A4B-8DD2-CA1696DF3D14}"/>
              </a:ext>
            </a:extLst>
          </p:cNvPr>
          <p:cNvCxnSpPr>
            <a:cxnSpLocks/>
          </p:cNvCxnSpPr>
          <p:nvPr userDrawn="1"/>
        </p:nvCxnSpPr>
        <p:spPr>
          <a:xfrm>
            <a:off x="5462694" y="6003681"/>
            <a:ext cx="647530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5571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 Turquoise, Statement + Image (OTD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B01C3CE-37B4-A045-9D44-94036B464F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15920" y="-7749"/>
            <a:ext cx="7176080" cy="6019801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2608D6D7-8C70-AD4F-8159-398E4A50BE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5D381BE-70A9-3945-BB87-96DDD46EF6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8" y="6356350"/>
            <a:ext cx="496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A13E2CB-0EBF-0045-B300-A915198DA21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642102" y="6343144"/>
            <a:ext cx="7377597" cy="341124"/>
          </a:xfrm>
        </p:spPr>
        <p:txBody>
          <a:bodyPr>
            <a:normAutofit/>
          </a:bodyPr>
          <a:lstStyle>
            <a:lvl1pPr marL="0" indent="0" algn="r">
              <a:buNone/>
              <a:defRPr sz="1400" i="1">
                <a:solidFill>
                  <a:schemeClr val="tx2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Image source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8F0736-E2D6-C649-9F6D-9994B5F11319}"/>
              </a:ext>
            </a:extLst>
          </p:cNvPr>
          <p:cNvSpPr/>
          <p:nvPr userDrawn="1"/>
        </p:nvSpPr>
        <p:spPr>
          <a:xfrm>
            <a:off x="0" y="0"/>
            <a:ext cx="5019040" cy="6019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13A92F3F-8C4D-4541-AF10-DCAC2CD257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662" y="562709"/>
            <a:ext cx="3914206" cy="4958860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CA"/>
              <a:t>Insert statement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310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+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Text">
            <a:extLst>
              <a:ext uri="{FF2B5EF4-FFF2-40B4-BE49-F238E27FC236}">
                <a16:creationId xmlns:a16="http://schemas.microsoft.com/office/drawing/2014/main" id="{59AC9B24-406C-408C-ABAD-9DEE3CEA6C7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253599" y="1048215"/>
            <a:ext cx="7684801" cy="47513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600" b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/>
              <a:t>Title text</a:t>
            </a:r>
            <a:br>
              <a:rPr lang="en-CA"/>
            </a:br>
            <a:r>
              <a:rPr lang="fr-CA" err="1"/>
              <a:t>Lorem</a:t>
            </a:r>
            <a:r>
              <a:rPr lang="fr-CA"/>
              <a:t> </a:t>
            </a:r>
            <a:r>
              <a:rPr lang="fr-CA" err="1"/>
              <a:t>ipsum</a:t>
            </a:r>
            <a:r>
              <a:rPr lang="fr-CA"/>
              <a:t>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r>
              <a:rPr lang="fr-CA"/>
              <a:t>, </a:t>
            </a:r>
            <a:r>
              <a:rPr lang="fr-CA" err="1"/>
              <a:t>consectetur</a:t>
            </a:r>
            <a:r>
              <a:rPr lang="fr-CA"/>
              <a:t> </a:t>
            </a:r>
            <a:br>
              <a:rPr lang="fr-CA"/>
            </a:br>
            <a:r>
              <a:rPr lang="fr-CA" err="1"/>
              <a:t>adipiscing</a:t>
            </a:r>
            <a:r>
              <a:rPr lang="fr-CA"/>
              <a:t> </a:t>
            </a:r>
            <a:r>
              <a:rPr lang="fr-CA" err="1"/>
              <a:t>elit</a:t>
            </a:r>
            <a:r>
              <a:rPr lang="fr-CA"/>
              <a:t>, </a:t>
            </a:r>
            <a:r>
              <a:rPr lang="fr-CA" err="1"/>
              <a:t>sed</a:t>
            </a:r>
            <a:r>
              <a:rPr lang="fr-CA"/>
              <a:t> do </a:t>
            </a:r>
            <a:r>
              <a:rPr lang="fr-CA" err="1"/>
              <a:t>eiusmod</a:t>
            </a:r>
            <a:r>
              <a:rPr lang="fr-CA"/>
              <a:t> </a:t>
            </a:r>
            <a:r>
              <a:rPr lang="fr-CA" err="1"/>
              <a:t>tempor</a:t>
            </a:r>
            <a:r>
              <a:rPr lang="fr-CA"/>
              <a:t> </a:t>
            </a:r>
            <a:r>
              <a:rPr lang="fr-CA" err="1"/>
              <a:t>incididunt</a:t>
            </a:r>
            <a:r>
              <a:rPr lang="fr-CA"/>
              <a:t> </a:t>
            </a:r>
            <a:br>
              <a:rPr lang="fr-CA"/>
            </a:br>
            <a:r>
              <a:rPr lang="fr-CA"/>
              <a:t>ut </a:t>
            </a:r>
            <a:r>
              <a:rPr lang="fr-CA" err="1"/>
              <a:t>labore</a:t>
            </a:r>
            <a:r>
              <a:rPr lang="fr-CA"/>
              <a:t> et </a:t>
            </a:r>
            <a:r>
              <a:rPr lang="fr-CA" err="1"/>
              <a:t>dolore</a:t>
            </a:r>
            <a:r>
              <a:rPr lang="fr-CA"/>
              <a:t> magna </a:t>
            </a:r>
            <a:r>
              <a:rPr lang="fr-CA" err="1"/>
              <a:t>aliqua</a:t>
            </a:r>
            <a:r>
              <a:rPr lang="fr-CA"/>
              <a:t>. </a:t>
            </a:r>
            <a:br>
              <a:rPr lang="fr-CA"/>
            </a:br>
            <a:r>
              <a:rPr lang="fr-CA"/>
              <a:t>Ut </a:t>
            </a:r>
            <a:r>
              <a:rPr lang="fr-CA" err="1"/>
              <a:t>enim</a:t>
            </a:r>
            <a:r>
              <a:rPr lang="fr-CA"/>
              <a:t> ad </a:t>
            </a:r>
            <a:r>
              <a:rPr lang="fr-CA" err="1"/>
              <a:t>minim</a:t>
            </a:r>
            <a:r>
              <a:rPr lang="fr-CA"/>
              <a:t> </a:t>
            </a:r>
            <a:r>
              <a:rPr lang="fr-CA" err="1"/>
              <a:t>veniam</a:t>
            </a:r>
            <a:r>
              <a:rPr lang="fr-CA"/>
              <a:t>, </a:t>
            </a:r>
            <a:r>
              <a:rPr lang="fr-CA" err="1"/>
              <a:t>quis</a:t>
            </a:r>
            <a:r>
              <a:rPr lang="fr-CA"/>
              <a:t> </a:t>
            </a:r>
            <a:r>
              <a:rPr lang="fr-CA" err="1"/>
              <a:t>nostrud</a:t>
            </a:r>
            <a:r>
              <a:rPr lang="fr-CA"/>
              <a:t> </a:t>
            </a:r>
            <a:r>
              <a:rPr lang="fr-CA" err="1"/>
              <a:t>exercitation</a:t>
            </a:r>
            <a:r>
              <a:rPr lang="fr-CA"/>
              <a:t> </a:t>
            </a:r>
            <a:r>
              <a:rPr lang="fr-CA" err="1"/>
              <a:t>ullamco</a:t>
            </a:r>
            <a:r>
              <a:rPr lang="fr-CA"/>
              <a:t> </a:t>
            </a:r>
            <a:r>
              <a:rPr lang="fr-CA" err="1"/>
              <a:t>laboris</a:t>
            </a:r>
            <a:r>
              <a:rPr lang="fr-CA"/>
              <a:t> </a:t>
            </a:r>
            <a:r>
              <a:rPr lang="fr-CA" err="1"/>
              <a:t>nisi</a:t>
            </a:r>
            <a:r>
              <a:rPr lang="fr-CA"/>
              <a:t> ut </a:t>
            </a:r>
            <a:r>
              <a:rPr lang="fr-CA" err="1"/>
              <a:t>aliquip</a:t>
            </a:r>
            <a:r>
              <a:rPr lang="fr-CA"/>
              <a:t> ex </a:t>
            </a:r>
            <a:r>
              <a:rPr lang="fr-CA" err="1"/>
              <a:t>ea</a:t>
            </a:r>
            <a:r>
              <a:rPr lang="fr-CA"/>
              <a:t> </a:t>
            </a:r>
            <a:r>
              <a:rPr lang="fr-CA" err="1"/>
              <a:t>commodo</a:t>
            </a:r>
            <a:r>
              <a:rPr lang="fr-CA"/>
              <a:t> </a:t>
            </a:r>
            <a:r>
              <a:rPr lang="fr-CA" err="1"/>
              <a:t>consequat</a:t>
            </a:r>
            <a:r>
              <a:rPr lang="fr-CA"/>
              <a:t>. </a:t>
            </a:r>
            <a:endParaRPr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63A69FF-AF23-4B4F-B4FB-0E1FEB660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520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Statemen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60CDE4-B39F-CA44-9B72-1C69E408D9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7817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719F585-5553-4747-A966-C93EA0C84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8637" y="381526"/>
            <a:ext cx="4663068" cy="5477179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23C253B-97A4-C345-A963-0AA05EFE9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0BA996-28B9-C542-85A4-0FC7BA86FABC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tx2"/>
                </a:solidFill>
              </a:rPr>
              <a:t>Knox,</a:t>
            </a:r>
            <a:r>
              <a:rPr lang="en-US" sz="1150">
                <a:solidFill>
                  <a:schemeClr val="tx2"/>
                </a:solidFill>
              </a:rPr>
              <a:t> </a:t>
            </a:r>
            <a:r>
              <a:rPr lang="en-US" sz="1150" i="1">
                <a:solidFill>
                  <a:schemeClr val="tx2"/>
                </a:solidFill>
              </a:rPr>
              <a:t>cord blood stem cell donor</a:t>
            </a:r>
          </a:p>
        </p:txBody>
      </p:sp>
    </p:spTree>
    <p:extLst>
      <p:ext uri="{BB962C8B-B14F-4D97-AF65-F5344CB8AC3E}">
        <p14:creationId xmlns:p14="http://schemas.microsoft.com/office/powerpoint/2010/main" val="13722170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Statement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posing for a picture&#10;&#10;Description automatically generated">
            <a:extLst>
              <a:ext uri="{FF2B5EF4-FFF2-40B4-BE49-F238E27FC236}">
                <a16:creationId xmlns:a16="http://schemas.microsoft.com/office/drawing/2014/main" id="{068E135B-A2BA-C940-A652-B768004B5D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31" r="-3831" b="31451"/>
          <a:stretch/>
        </p:blipFill>
        <p:spPr>
          <a:xfrm>
            <a:off x="0" y="0"/>
            <a:ext cx="666974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899ECE7-E191-0C48-AC48-2DBF13EB7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8637" y="381526"/>
            <a:ext cx="4663068" cy="5477179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170468-016C-0D49-9E6A-5B66A2904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0678E2-35FD-D449-AE31-823F4C0278D4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tx2"/>
                </a:solidFill>
              </a:rPr>
              <a:t>Anmol,</a:t>
            </a:r>
            <a:r>
              <a:rPr lang="en-US" sz="1150">
                <a:solidFill>
                  <a:schemeClr val="tx2"/>
                </a:solidFill>
              </a:rPr>
              <a:t> </a:t>
            </a:r>
            <a:r>
              <a:rPr lang="en-US" sz="1150" i="1">
                <a:solidFill>
                  <a:schemeClr val="tx2"/>
                </a:solidFill>
              </a:rPr>
              <a:t>volunteer</a:t>
            </a:r>
          </a:p>
        </p:txBody>
      </p:sp>
    </p:spTree>
    <p:extLst>
      <p:ext uri="{BB962C8B-B14F-4D97-AF65-F5344CB8AC3E}">
        <p14:creationId xmlns:p14="http://schemas.microsoft.com/office/powerpoint/2010/main" val="38319216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Statement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05E90FE3-A397-1B4E-9FBE-C88118FD02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72" b="19648"/>
          <a:stretch/>
        </p:blipFill>
        <p:spPr>
          <a:xfrm>
            <a:off x="0" y="0"/>
            <a:ext cx="611393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6046DD7-655D-0549-804B-8D0A0B917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8637" y="381527"/>
            <a:ext cx="4663068" cy="547717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F7E5A50-0B94-E748-A41D-8D0DD539C8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80111C-7242-504F-9A38-D8F41AF59619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>
                <a:solidFill>
                  <a:schemeClr val="tx2"/>
                </a:solidFill>
              </a:rPr>
              <a:t>Dr. Ni,</a:t>
            </a:r>
            <a:r>
              <a:rPr lang="en-US" sz="1150">
                <a:solidFill>
                  <a:schemeClr val="tx2"/>
                </a:solidFill>
              </a:rPr>
              <a:t> </a:t>
            </a:r>
            <a:r>
              <a:rPr lang="en-US" sz="1150" i="1">
                <a:solidFill>
                  <a:schemeClr val="tx2"/>
                </a:solidFill>
              </a:rPr>
              <a:t>employee</a:t>
            </a:r>
          </a:p>
        </p:txBody>
      </p:sp>
    </p:spTree>
    <p:extLst>
      <p:ext uri="{BB962C8B-B14F-4D97-AF65-F5344CB8AC3E}">
        <p14:creationId xmlns:p14="http://schemas.microsoft.com/office/powerpoint/2010/main" val="38464434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Statement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posing for the camera&#10;&#10;Description automatically generated">
            <a:extLst>
              <a:ext uri="{FF2B5EF4-FFF2-40B4-BE49-F238E27FC236}">
                <a16:creationId xmlns:a16="http://schemas.microsoft.com/office/drawing/2014/main" id="{01A0AD84-F94C-D640-9CF8-8B8C27BDB7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73" t="8627" r="16275" b="36471"/>
          <a:stretch/>
        </p:blipFill>
        <p:spPr>
          <a:xfrm>
            <a:off x="121024" y="169455"/>
            <a:ext cx="5876365" cy="668854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690BD3F-E957-F444-85F5-19CBD769B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8637" y="381526"/>
            <a:ext cx="4663068" cy="5466435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2D4746-4931-EF4C-B5F1-53F36A1C6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8FCBDC-8571-A046-A0BC-74F4F7486F32}"/>
              </a:ext>
            </a:extLst>
          </p:cNvPr>
          <p:cNvSpPr txBox="1"/>
          <p:nvPr userDrawn="1"/>
        </p:nvSpPr>
        <p:spPr>
          <a:xfrm>
            <a:off x="6088284" y="6030410"/>
            <a:ext cx="6103716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" b="1" err="1">
                <a:solidFill>
                  <a:schemeClr val="tx2"/>
                </a:solidFill>
              </a:rPr>
              <a:t>Janrene</a:t>
            </a:r>
            <a:r>
              <a:rPr lang="en-US" sz="1150" b="1">
                <a:solidFill>
                  <a:schemeClr val="tx2"/>
                </a:solidFill>
              </a:rPr>
              <a:t>,</a:t>
            </a:r>
            <a:r>
              <a:rPr lang="en-US" sz="1150">
                <a:solidFill>
                  <a:schemeClr val="tx2"/>
                </a:solidFill>
              </a:rPr>
              <a:t> </a:t>
            </a:r>
            <a:r>
              <a:rPr lang="en-US" sz="1150" i="1">
                <a:solidFill>
                  <a:schemeClr val="tx2"/>
                </a:solidFill>
              </a:rPr>
              <a:t>employee</a:t>
            </a:r>
          </a:p>
        </p:txBody>
      </p:sp>
    </p:spTree>
    <p:extLst>
      <p:ext uri="{BB962C8B-B14F-4D97-AF65-F5344CB8AC3E}">
        <p14:creationId xmlns:p14="http://schemas.microsoft.com/office/powerpoint/2010/main" val="37913651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Image + Statement 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406A15-0ADB-4BF4-9760-AF12009C1F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A8DC55-25C5-41D7-8BB9-56E77002F77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1" y="5884939"/>
            <a:ext cx="6095999" cy="806824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i="0"/>
              <a:t>First name, identifier or image source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DAE42D-71D0-B14E-BDBF-2424C4748D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8637" y="381526"/>
            <a:ext cx="4663068" cy="5473701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B36D7-B2EB-1048-9A23-C124F43B1F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1134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Image + H1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8B321C8-8374-4EAC-BBAC-E18275C84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8210" y="371707"/>
            <a:ext cx="4663068" cy="2250470"/>
          </a:xfrm>
        </p:spPr>
        <p:txBody>
          <a:bodyPr anchor="b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406A15-0ADB-4BF4-9760-AF12009C1F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31358-7010-451F-BD6E-84BCC0B5687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58791" y="2702860"/>
            <a:ext cx="4662487" cy="3157200"/>
          </a:xfrm>
        </p:spPr>
        <p:txBody>
          <a:bodyPr anchor="t"/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D4A1BE-5A6A-4D9E-9F79-F6D92FE23A3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0" y="5887355"/>
            <a:ext cx="6096000" cy="806824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i="0"/>
              <a:t>First name, identifier or image source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167C7EC-FD95-8E4B-9467-545B753D9B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845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Image + H1 +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8B321C8-8374-4EAC-BBAC-E18275C84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5202" y="371707"/>
            <a:ext cx="4663068" cy="2250470"/>
          </a:xfrm>
        </p:spPr>
        <p:txBody>
          <a:bodyPr anchor="b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text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406A15-0ADB-4BF4-9760-AF12009C1F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31358-7010-451F-BD6E-84BCC0B5687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05783" y="2702859"/>
            <a:ext cx="4662487" cy="3183593"/>
          </a:xfrm>
        </p:spPr>
        <p:txBody>
          <a:bodyPr anchor="t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E5F038-B3DE-3443-BB1E-1292651E77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0" y="5886452"/>
            <a:ext cx="6096000" cy="806824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i="0"/>
              <a:t>First name, identifier or image source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95AEFAB-431C-C54F-B57A-431A8B723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0612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+ Donor Experience Ambition Statem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82D4746-4931-EF4C-B5F1-53F36A1C6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50B8AC-504A-5149-957F-D22CF6CAABBF}"/>
              </a:ext>
            </a:extLst>
          </p:cNvPr>
          <p:cNvSpPr txBox="1"/>
          <p:nvPr userDrawn="1"/>
        </p:nvSpPr>
        <p:spPr>
          <a:xfrm>
            <a:off x="6447692" y="1532181"/>
            <a:ext cx="559190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0" i="0">
                <a:solidFill>
                  <a:schemeClr val="tx1"/>
                </a:solidFill>
              </a:rPr>
              <a:t>Every day, we connect </a:t>
            </a:r>
          </a:p>
          <a:p>
            <a:pPr algn="ctr">
              <a:lnSpc>
                <a:spcPct val="100000"/>
              </a:lnSpc>
            </a:pPr>
            <a:r>
              <a:rPr lang="en-US" sz="2400" b="0" i="0">
                <a:solidFill>
                  <a:schemeClr val="tx1"/>
                </a:solidFill>
              </a:rPr>
              <a:t>generous donors with recipients </a:t>
            </a:r>
          </a:p>
          <a:p>
            <a:pPr algn="ctr">
              <a:lnSpc>
                <a:spcPct val="100000"/>
              </a:lnSpc>
              <a:spcAft>
                <a:spcPts val="1800"/>
              </a:spcAft>
            </a:pPr>
            <a:r>
              <a:rPr lang="en-US" sz="2400" b="0" i="0">
                <a:solidFill>
                  <a:schemeClr val="tx1"/>
                </a:solidFill>
              </a:rPr>
              <a:t>to help save lives. </a:t>
            </a:r>
          </a:p>
          <a:p>
            <a:pPr algn="ctr">
              <a:lnSpc>
                <a:spcPct val="100000"/>
              </a:lnSpc>
            </a:pPr>
            <a:r>
              <a:rPr lang="en-US" sz="2400" b="0" i="0">
                <a:solidFill>
                  <a:schemeClr val="tx1"/>
                </a:solidFill>
              </a:rPr>
              <a:t>We inspire Canadians to give by delivering an</a:t>
            </a:r>
            <a:r>
              <a:rPr lang="en-US" sz="2400" b="1" i="0">
                <a:solidFill>
                  <a:schemeClr val="tx1"/>
                </a:solidFill>
              </a:rPr>
              <a:t> exceptional </a:t>
            </a:r>
            <a:r>
              <a:rPr lang="en-US" sz="2400" b="0" i="0">
                <a:solidFill>
                  <a:schemeClr val="tx1"/>
                </a:solidFill>
              </a:rPr>
              <a:t>experience – </a:t>
            </a:r>
            <a:r>
              <a:rPr lang="en-US" sz="2400" b="1" i="0">
                <a:solidFill>
                  <a:schemeClr val="tx1"/>
                </a:solidFill>
              </a:rPr>
              <a:t>easy</a:t>
            </a:r>
            <a:r>
              <a:rPr lang="en-US" sz="2400" b="0" i="0">
                <a:solidFill>
                  <a:schemeClr val="tx1"/>
                </a:solidFill>
              </a:rPr>
              <a:t> and </a:t>
            </a:r>
          </a:p>
          <a:p>
            <a:pPr algn="ctr">
              <a:lnSpc>
                <a:spcPct val="100000"/>
              </a:lnSpc>
            </a:pPr>
            <a:r>
              <a:rPr lang="en-US" sz="2400" b="1" i="0">
                <a:solidFill>
                  <a:schemeClr val="tx1"/>
                </a:solidFill>
              </a:rPr>
              <a:t>personal</a:t>
            </a:r>
            <a:r>
              <a:rPr lang="en-US" sz="2400" b="0" i="0">
                <a:solidFill>
                  <a:schemeClr val="tx1"/>
                </a:solidFill>
              </a:rPr>
              <a:t> – where everyone</a:t>
            </a:r>
            <a:r>
              <a:rPr lang="en-US" sz="2400" b="1" i="0">
                <a:solidFill>
                  <a:schemeClr val="tx1"/>
                </a:solidFill>
              </a:rPr>
              <a:t> feels valued​</a:t>
            </a:r>
            <a:r>
              <a:rPr lang="en-US" sz="2400" b="0" i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3" name="Image 4" descr="CBS_TurquoisePart_Symbol_RGB.jpg">
            <a:extLst>
              <a:ext uri="{FF2B5EF4-FFF2-40B4-BE49-F238E27FC236}">
                <a16:creationId xmlns:a16="http://schemas.microsoft.com/office/drawing/2014/main" id="{D1118E56-4AB8-494A-B7FF-444E6290A7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8557" y="4236125"/>
            <a:ext cx="718982" cy="612920"/>
          </a:xfrm>
          <a:prstGeom prst="rect">
            <a:avLst/>
          </a:prstGeom>
        </p:spPr>
      </p:pic>
      <p:pic>
        <p:nvPicPr>
          <p:cNvPr id="14" name="Image 5" descr="CBS_RedPart_Symbol_RGB.jpg">
            <a:extLst>
              <a:ext uri="{FF2B5EF4-FFF2-40B4-BE49-F238E27FC236}">
                <a16:creationId xmlns:a16="http://schemas.microsoft.com/office/drawing/2014/main" id="{1B9D8D94-85A2-5F4E-B173-25DC04F846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072" y="1443063"/>
            <a:ext cx="718982" cy="6129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349491-385C-B94F-8124-07490C1638B3}"/>
              </a:ext>
            </a:extLst>
          </p:cNvPr>
          <p:cNvSpPr txBox="1"/>
          <p:nvPr userDrawn="1"/>
        </p:nvSpPr>
        <p:spPr>
          <a:xfrm>
            <a:off x="6264166" y="376045"/>
            <a:ext cx="5770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i="0">
                <a:solidFill>
                  <a:schemeClr val="tx1"/>
                </a:solidFill>
              </a:rPr>
              <a:t>Donor Experience </a:t>
            </a:r>
          </a:p>
          <a:p>
            <a:pPr algn="ctr">
              <a:lnSpc>
                <a:spcPct val="100000"/>
              </a:lnSpc>
            </a:pPr>
            <a:r>
              <a:rPr lang="en-US" sz="2400" b="1" i="0">
                <a:solidFill>
                  <a:schemeClr val="tx1"/>
                </a:solidFill>
              </a:rPr>
              <a:t>Ambition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F8EFC5-2E14-BA42-8FD6-5198C92CB8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71FF8EE-AA7B-D14D-A82B-A00E0E8AEF4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96001" y="5884939"/>
            <a:ext cx="6095999" cy="806824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i="0"/>
              <a:t>First name, identifier or image source</a:t>
            </a:r>
          </a:p>
        </p:txBody>
      </p:sp>
    </p:spTree>
    <p:extLst>
      <p:ext uri="{BB962C8B-B14F-4D97-AF65-F5344CB8AC3E}">
        <p14:creationId xmlns:p14="http://schemas.microsoft.com/office/powerpoint/2010/main" val="22170149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4BC2B6-CC05-46EA-A891-FE633354A0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63" y="852178"/>
            <a:ext cx="12176237" cy="515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411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d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17E125-B7F9-D444-9CF4-36C012F5BA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30"/>
          <a:stretch/>
        </p:blipFill>
        <p:spPr>
          <a:xfrm>
            <a:off x="0" y="161815"/>
            <a:ext cx="12192000" cy="66961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E10947-E6CD-CC40-9BB9-E4F7E45EB827}"/>
              </a:ext>
            </a:extLst>
          </p:cNvPr>
          <p:cNvSpPr txBox="1"/>
          <p:nvPr userDrawn="1"/>
        </p:nvSpPr>
        <p:spPr>
          <a:xfrm>
            <a:off x="4118418" y="5694745"/>
            <a:ext cx="15184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Alan,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donor, </a:t>
            </a:r>
            <a:br>
              <a:rPr lang="en-US" sz="1150" i="1">
                <a:solidFill>
                  <a:schemeClr val="tx2"/>
                </a:solidFill>
              </a:rPr>
            </a:br>
            <a:r>
              <a:rPr lang="en-US" sz="1150" i="1">
                <a:solidFill>
                  <a:schemeClr val="tx2"/>
                </a:solidFill>
              </a:rPr>
              <a:t>stem cell registrant, and volunteer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AA544E-4BE1-1249-83DB-38C31F4F5FC2}"/>
              </a:ext>
            </a:extLst>
          </p:cNvPr>
          <p:cNvSpPr txBox="1"/>
          <p:nvPr userDrawn="1"/>
        </p:nvSpPr>
        <p:spPr>
          <a:xfrm>
            <a:off x="6267695" y="5688957"/>
            <a:ext cx="15336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>
                <a:solidFill>
                  <a:schemeClr val="tx2"/>
                </a:solidFill>
              </a:rPr>
              <a:t>Kim,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blood recipient</a:t>
            </a:r>
          </a:p>
        </p:txBody>
      </p:sp>
    </p:spTree>
    <p:extLst>
      <p:ext uri="{BB962C8B-B14F-4D97-AF65-F5344CB8AC3E}">
        <p14:creationId xmlns:p14="http://schemas.microsoft.com/office/powerpoint/2010/main" val="407745058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D9B5B09-6727-BB42-BC2B-C4363D6ACC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4"/>
            <a:ext cx="12192000" cy="68575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A3A14C-3033-C244-92DB-F0CFC341368C}"/>
              </a:ext>
            </a:extLst>
          </p:cNvPr>
          <p:cNvSpPr txBox="1"/>
          <p:nvPr userDrawn="1"/>
        </p:nvSpPr>
        <p:spPr>
          <a:xfrm>
            <a:off x="4257314" y="5879940"/>
            <a:ext cx="1518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>
                <a:solidFill>
                  <a:schemeClr val="tx2"/>
                </a:solidFill>
              </a:rPr>
              <a:t>Brenda,</a:t>
            </a:r>
            <a:r>
              <a:rPr lang="en-US" sz="1150">
                <a:solidFill>
                  <a:schemeClr val="tx2"/>
                </a:solidFill>
              </a:rPr>
              <a:t> </a:t>
            </a:r>
          </a:p>
          <a:p>
            <a:r>
              <a:rPr lang="en-US" sz="1150" i="1">
                <a:solidFill>
                  <a:schemeClr val="tx2"/>
                </a:solidFill>
              </a:rPr>
              <a:t>blood donor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9B8857-B1FC-364E-A1E3-38B10F065E67}"/>
              </a:ext>
            </a:extLst>
          </p:cNvPr>
          <p:cNvSpPr txBox="1"/>
          <p:nvPr userDrawn="1"/>
        </p:nvSpPr>
        <p:spPr>
          <a:xfrm>
            <a:off x="6649660" y="5874152"/>
            <a:ext cx="1533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50" b="1" err="1">
                <a:solidFill>
                  <a:schemeClr val="tx2"/>
                </a:solidFill>
              </a:rPr>
              <a:t>Aizad</a:t>
            </a:r>
            <a:r>
              <a:rPr lang="en-US" sz="1150" b="1">
                <a:solidFill>
                  <a:schemeClr val="tx2"/>
                </a:solidFill>
              </a:rPr>
              <a:t>,</a:t>
            </a:r>
            <a:endParaRPr lang="en-US" sz="1150">
              <a:solidFill>
                <a:schemeClr val="tx2"/>
              </a:solidFill>
            </a:endParaRPr>
          </a:p>
          <a:p>
            <a:pPr algn="r"/>
            <a:r>
              <a:rPr lang="en-US" sz="1150" i="1">
                <a:solidFill>
                  <a:schemeClr val="tx2"/>
                </a:solidFill>
              </a:rPr>
              <a:t>blood recipient</a:t>
            </a:r>
          </a:p>
        </p:txBody>
      </p:sp>
    </p:spTree>
    <p:extLst>
      <p:ext uri="{BB962C8B-B14F-4D97-AF65-F5344CB8AC3E}">
        <p14:creationId xmlns:p14="http://schemas.microsoft.com/office/powerpoint/2010/main" val="7065337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E1CFEDA4-9D3E-4173-8436-76729F526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36" y="0"/>
            <a:ext cx="10515600" cy="9434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48855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05AB0-D832-4C0C-9C82-7BA869801B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143000"/>
            <a:ext cx="10515600" cy="4724400"/>
          </a:xfrm>
        </p:spPr>
        <p:txBody>
          <a:bodyPr/>
          <a:lstStyle>
            <a:lvl2pPr>
              <a:lnSpc>
                <a:spcPct val="150000"/>
              </a:lnSpc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B36B254-A730-47C4-9E72-D84F3934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36" y="0"/>
            <a:ext cx="10589564" cy="9434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805620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Text">
            <a:extLst>
              <a:ext uri="{FF2B5EF4-FFF2-40B4-BE49-F238E27FC236}">
                <a16:creationId xmlns:a16="http://schemas.microsoft.com/office/drawing/2014/main" id="{59AC9B24-406C-408C-ABAD-9DEE3CEA6C7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253599" y="1048215"/>
            <a:ext cx="7684801" cy="475137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 sz="2600" b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/>
              <a:t>Title text</a:t>
            </a:r>
            <a:br>
              <a:rPr lang="en-CA"/>
            </a:br>
            <a:r>
              <a:rPr lang="fr-CA"/>
              <a:t>Lorem ipsum </a:t>
            </a:r>
            <a:r>
              <a:rPr lang="fr-CA" err="1"/>
              <a:t>dolor</a:t>
            </a:r>
            <a:r>
              <a:rPr lang="fr-CA"/>
              <a:t> </a:t>
            </a:r>
            <a:r>
              <a:rPr lang="fr-CA" err="1"/>
              <a:t>sit</a:t>
            </a:r>
            <a:r>
              <a:rPr lang="fr-CA"/>
              <a:t> </a:t>
            </a:r>
            <a:r>
              <a:rPr lang="fr-CA" err="1"/>
              <a:t>amet</a:t>
            </a:r>
            <a:r>
              <a:rPr lang="fr-CA"/>
              <a:t>, </a:t>
            </a:r>
            <a:r>
              <a:rPr lang="fr-CA" err="1"/>
              <a:t>consectetur</a:t>
            </a:r>
            <a:r>
              <a:rPr lang="fr-CA"/>
              <a:t> </a:t>
            </a:r>
            <a:br>
              <a:rPr lang="fr-CA"/>
            </a:br>
            <a:r>
              <a:rPr lang="fr-CA" err="1"/>
              <a:t>adipiscing</a:t>
            </a:r>
            <a:r>
              <a:rPr lang="fr-CA"/>
              <a:t> </a:t>
            </a:r>
            <a:r>
              <a:rPr lang="fr-CA" err="1"/>
              <a:t>elit</a:t>
            </a:r>
            <a:r>
              <a:rPr lang="fr-CA"/>
              <a:t>, </a:t>
            </a:r>
            <a:r>
              <a:rPr lang="fr-CA" err="1"/>
              <a:t>sed</a:t>
            </a:r>
            <a:r>
              <a:rPr lang="fr-CA"/>
              <a:t> do </a:t>
            </a:r>
            <a:r>
              <a:rPr lang="fr-CA" err="1"/>
              <a:t>eiusmod</a:t>
            </a:r>
            <a:r>
              <a:rPr lang="fr-CA"/>
              <a:t> </a:t>
            </a:r>
            <a:r>
              <a:rPr lang="fr-CA" err="1"/>
              <a:t>tempor</a:t>
            </a:r>
            <a:r>
              <a:rPr lang="fr-CA"/>
              <a:t> </a:t>
            </a:r>
            <a:r>
              <a:rPr lang="fr-CA" err="1"/>
              <a:t>incididunt</a:t>
            </a:r>
            <a:r>
              <a:rPr lang="fr-CA"/>
              <a:t> </a:t>
            </a:r>
            <a:br>
              <a:rPr lang="fr-CA"/>
            </a:br>
            <a:r>
              <a:rPr lang="fr-CA"/>
              <a:t>ut </a:t>
            </a:r>
            <a:r>
              <a:rPr lang="fr-CA" err="1"/>
              <a:t>labore</a:t>
            </a:r>
            <a:r>
              <a:rPr lang="fr-CA"/>
              <a:t> et </a:t>
            </a:r>
            <a:r>
              <a:rPr lang="fr-CA" err="1"/>
              <a:t>dolore</a:t>
            </a:r>
            <a:r>
              <a:rPr lang="fr-CA"/>
              <a:t> magna </a:t>
            </a:r>
            <a:r>
              <a:rPr lang="fr-CA" err="1"/>
              <a:t>aliqua</a:t>
            </a:r>
            <a:r>
              <a:rPr lang="fr-CA"/>
              <a:t>. </a:t>
            </a:r>
            <a:br>
              <a:rPr lang="fr-CA"/>
            </a:br>
            <a:r>
              <a:rPr lang="fr-CA"/>
              <a:t>Ut </a:t>
            </a:r>
            <a:r>
              <a:rPr lang="fr-CA" err="1"/>
              <a:t>enim</a:t>
            </a:r>
            <a:r>
              <a:rPr lang="fr-CA"/>
              <a:t> ad </a:t>
            </a:r>
            <a:r>
              <a:rPr lang="fr-CA" err="1"/>
              <a:t>minim</a:t>
            </a:r>
            <a:r>
              <a:rPr lang="fr-CA"/>
              <a:t> </a:t>
            </a:r>
            <a:r>
              <a:rPr lang="fr-CA" err="1"/>
              <a:t>veniam</a:t>
            </a:r>
            <a:r>
              <a:rPr lang="fr-CA"/>
              <a:t>, </a:t>
            </a:r>
            <a:r>
              <a:rPr lang="fr-CA" err="1"/>
              <a:t>quis</a:t>
            </a:r>
            <a:r>
              <a:rPr lang="fr-CA"/>
              <a:t> </a:t>
            </a:r>
            <a:r>
              <a:rPr lang="fr-CA" err="1"/>
              <a:t>nostrud</a:t>
            </a:r>
            <a:r>
              <a:rPr lang="fr-CA"/>
              <a:t> </a:t>
            </a:r>
            <a:r>
              <a:rPr lang="fr-CA" err="1"/>
              <a:t>exercitation</a:t>
            </a:r>
            <a:r>
              <a:rPr lang="fr-CA"/>
              <a:t> </a:t>
            </a:r>
            <a:r>
              <a:rPr lang="fr-CA" err="1"/>
              <a:t>ullamco</a:t>
            </a:r>
            <a:r>
              <a:rPr lang="fr-CA"/>
              <a:t> </a:t>
            </a:r>
            <a:r>
              <a:rPr lang="fr-CA" err="1"/>
              <a:t>laboris</a:t>
            </a:r>
            <a:r>
              <a:rPr lang="fr-CA"/>
              <a:t> </a:t>
            </a:r>
            <a:r>
              <a:rPr lang="fr-CA" err="1"/>
              <a:t>nisi</a:t>
            </a:r>
            <a:r>
              <a:rPr lang="fr-CA"/>
              <a:t> ut </a:t>
            </a:r>
            <a:r>
              <a:rPr lang="fr-CA" err="1"/>
              <a:t>aliquip</a:t>
            </a:r>
            <a:r>
              <a:rPr lang="fr-CA"/>
              <a:t> ex </a:t>
            </a:r>
            <a:r>
              <a:rPr lang="fr-CA" err="1"/>
              <a:t>ea</a:t>
            </a:r>
            <a:r>
              <a:rPr lang="fr-CA"/>
              <a:t> commodo </a:t>
            </a:r>
            <a:r>
              <a:rPr lang="fr-CA" err="1"/>
              <a:t>consequat</a:t>
            </a:r>
            <a:r>
              <a:rPr lang="fr-CA"/>
              <a:t>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459301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5CF750-8184-D84C-BDB4-55E599C15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8" y="0"/>
            <a:ext cx="12197816" cy="685800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1D375AC0-41AA-3E42-83B1-5DDBDAFAAE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424" y="462013"/>
            <a:ext cx="10591152" cy="9434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/>
            </a:lvl1pPr>
          </a:lstStyle>
          <a:p>
            <a:r>
              <a:rPr lang="en-US"/>
              <a:t>Together, we are Canada’s lifeline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676434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54A23-7D35-1D09-9BF8-AD89A9904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D76B7C-7CCE-D152-3311-048ED118B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FF0C8-104E-077A-9713-DDC4F371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46802-DFEF-47F4-A1D2-3E7087ED200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1797C-256D-A65B-F805-344A0D764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FB0B2-FF24-8AE0-B2D1-C9E9F2DE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2065-1278-4E46-973D-E54C37343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58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47" Type="http://schemas.openxmlformats.org/officeDocument/2006/relationships/slideLayout" Target="../slideLayouts/slideLayout69.xml"/><Relationship Id="rId50" Type="http://schemas.openxmlformats.org/officeDocument/2006/relationships/slideLayout" Target="../slideLayouts/slideLayout72.xml"/><Relationship Id="rId55" Type="http://schemas.openxmlformats.org/officeDocument/2006/relationships/slideLayout" Target="../slideLayouts/slideLayout77.xml"/><Relationship Id="rId63" Type="http://schemas.openxmlformats.org/officeDocument/2006/relationships/slideLayout" Target="../slideLayouts/slideLayout85.xml"/><Relationship Id="rId68" Type="http://schemas.openxmlformats.org/officeDocument/2006/relationships/slideLayout" Target="../slideLayouts/slideLayout90.xml"/><Relationship Id="rId76" Type="http://schemas.openxmlformats.org/officeDocument/2006/relationships/slideLayout" Target="../slideLayouts/slideLayout98.xml"/><Relationship Id="rId84" Type="http://schemas.openxmlformats.org/officeDocument/2006/relationships/image" Target="../media/image4.emf"/><Relationship Id="rId7" Type="http://schemas.openxmlformats.org/officeDocument/2006/relationships/slideLayout" Target="../slideLayouts/slideLayout29.xml"/><Relationship Id="rId7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53" Type="http://schemas.openxmlformats.org/officeDocument/2006/relationships/slideLayout" Target="../slideLayouts/slideLayout75.xml"/><Relationship Id="rId58" Type="http://schemas.openxmlformats.org/officeDocument/2006/relationships/slideLayout" Target="../slideLayouts/slideLayout80.xml"/><Relationship Id="rId66" Type="http://schemas.openxmlformats.org/officeDocument/2006/relationships/slideLayout" Target="../slideLayouts/slideLayout88.xml"/><Relationship Id="rId74" Type="http://schemas.openxmlformats.org/officeDocument/2006/relationships/slideLayout" Target="../slideLayouts/slideLayout96.xml"/><Relationship Id="rId79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27.xml"/><Relationship Id="rId61" Type="http://schemas.openxmlformats.org/officeDocument/2006/relationships/slideLayout" Target="../slideLayouts/slideLayout83.xml"/><Relationship Id="rId82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52" Type="http://schemas.openxmlformats.org/officeDocument/2006/relationships/slideLayout" Target="../slideLayouts/slideLayout74.xml"/><Relationship Id="rId60" Type="http://schemas.openxmlformats.org/officeDocument/2006/relationships/slideLayout" Target="../slideLayouts/slideLayout82.xml"/><Relationship Id="rId65" Type="http://schemas.openxmlformats.org/officeDocument/2006/relationships/slideLayout" Target="../slideLayouts/slideLayout87.xml"/><Relationship Id="rId73" Type="http://schemas.openxmlformats.org/officeDocument/2006/relationships/slideLayout" Target="../slideLayouts/slideLayout95.xml"/><Relationship Id="rId78" Type="http://schemas.openxmlformats.org/officeDocument/2006/relationships/slideLayout" Target="../slideLayouts/slideLayout100.xml"/><Relationship Id="rId81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48" Type="http://schemas.openxmlformats.org/officeDocument/2006/relationships/slideLayout" Target="../slideLayouts/slideLayout70.xml"/><Relationship Id="rId56" Type="http://schemas.openxmlformats.org/officeDocument/2006/relationships/slideLayout" Target="../slideLayouts/slideLayout78.xml"/><Relationship Id="rId64" Type="http://schemas.openxmlformats.org/officeDocument/2006/relationships/slideLayout" Target="../slideLayouts/slideLayout86.xml"/><Relationship Id="rId69" Type="http://schemas.openxmlformats.org/officeDocument/2006/relationships/slideLayout" Target="../slideLayouts/slideLayout91.xml"/><Relationship Id="rId7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30.xml"/><Relationship Id="rId51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94.xml"/><Relationship Id="rId80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46" Type="http://schemas.openxmlformats.org/officeDocument/2006/relationships/slideLayout" Target="../slideLayouts/slideLayout68.xml"/><Relationship Id="rId59" Type="http://schemas.openxmlformats.org/officeDocument/2006/relationships/slideLayout" Target="../slideLayouts/slideLayout81.xml"/><Relationship Id="rId67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54" Type="http://schemas.openxmlformats.org/officeDocument/2006/relationships/slideLayout" Target="../slideLayouts/slideLayout76.xml"/><Relationship Id="rId62" Type="http://schemas.openxmlformats.org/officeDocument/2006/relationships/slideLayout" Target="../slideLayouts/slideLayout84.xml"/><Relationship Id="rId70" Type="http://schemas.openxmlformats.org/officeDocument/2006/relationships/slideLayout" Target="../slideLayouts/slideLayout92.xml"/><Relationship Id="rId75" Type="http://schemas.openxmlformats.org/officeDocument/2006/relationships/slideLayout" Target="../slideLayouts/slideLayout97.xml"/><Relationship Id="rId83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71.xml"/><Relationship Id="rId57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1E2557-6D69-786E-2D9B-7C5F6C7F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8F6EA9-41CA-3BA8-4B76-42D820119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F52EA-0C80-5540-F0AC-F83CD7A6A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E8BFA-6090-4E6B-A37E-B2AC1C2A3E2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46A9B-CDA0-361E-8387-2F53C2E64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8243-3F96-B528-F070-BB93A646C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E5FC15-29D5-4213-AEC1-D76046658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911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8633" y="385233"/>
            <a:ext cx="10356851" cy="121614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633" y="1902883"/>
            <a:ext cx="10356851" cy="4267200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0800000" flipH="1" flipV="1">
            <a:off x="10965825" y="6486403"/>
            <a:ext cx="304800" cy="3048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1C231-2CB1-F343-A43B-DE31385C50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1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marL="0" indent="0" algn="l" defTabSz="609585" rtl="0" eaLnBrk="1" latinLnBrk="0" hangingPunct="1">
        <a:spcBef>
          <a:spcPct val="0"/>
        </a:spcBef>
        <a:buNone/>
        <a:defRPr sz="3733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2828" indent="-232828" algn="l" defTabSz="609585" rtl="0" eaLnBrk="1" latinLnBrk="0" hangingPunct="1">
        <a:lnSpc>
          <a:spcPct val="100000"/>
        </a:lnSpc>
        <a:spcBef>
          <a:spcPct val="20000"/>
        </a:spcBef>
        <a:buSzPct val="80000"/>
        <a:buFont typeface="Arial"/>
        <a:buChar char="•"/>
        <a:defRPr sz="2667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66214" indent="-457189" algn="l" defTabSz="609585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•"/>
        <a:defRPr sz="2667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8610" indent="-309026" algn="l" defTabSz="609585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◦"/>
        <a:defRPr sz="2667" b="0" i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17054" indent="-298443" algn="l" defTabSz="609585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◦"/>
        <a:defRPr sz="2667" b="0" i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28195" indent="-311143" algn="l" defTabSz="609585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Char char="◦"/>
        <a:defRPr sz="2667" b="0" i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9DCA1-89C9-E441-A147-E4CCDB997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268" y="366108"/>
            <a:ext cx="10655374" cy="9775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add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65051-DAB3-0E45-8CE1-285F7345E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594" y="1158642"/>
            <a:ext cx="10515600" cy="45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658A1-8682-414C-8CD9-49C560E54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82D1-6124-764A-B015-8BB5F625E95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CE4412F0-CEEE-5F4F-BD37-46DF1BB56A59}"/>
              </a:ext>
            </a:extLst>
          </p:cNvPr>
          <p:cNvPicPr>
            <a:picLocks noChangeAspect="1"/>
          </p:cNvPicPr>
          <p:nvPr userDrawn="1"/>
        </p:nvPicPr>
        <p:blipFill>
          <a:blip r:embed="rId8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01" t="42362" r="20701" b="42362"/>
          <a:stretch>
            <a:fillRect/>
          </a:stretch>
        </p:blipFill>
        <p:spPr>
          <a:xfrm>
            <a:off x="730612" y="6243521"/>
            <a:ext cx="2086341" cy="420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021365-594A-B74F-97DE-498DC38F1FFD}"/>
              </a:ext>
            </a:extLst>
          </p:cNvPr>
          <p:cNvPicPr>
            <a:picLocks noChangeAspect="1"/>
          </p:cNvPicPr>
          <p:nvPr userDrawn="1"/>
        </p:nvPicPr>
        <p:blipFill>
          <a:blip r:embed="rId84"/>
          <a:stretch>
            <a:fillRect/>
          </a:stretch>
        </p:blipFill>
        <p:spPr>
          <a:xfrm>
            <a:off x="770372" y="5986416"/>
            <a:ext cx="10659628" cy="6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77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  <p:sldLayoutId id="2147483732" r:id="rId60"/>
    <p:sldLayoutId id="2147483733" r:id="rId61"/>
    <p:sldLayoutId id="2147483734" r:id="rId62"/>
    <p:sldLayoutId id="2147483735" r:id="rId63"/>
    <p:sldLayoutId id="2147483736" r:id="rId64"/>
    <p:sldLayoutId id="2147483737" r:id="rId65"/>
    <p:sldLayoutId id="2147483738" r:id="rId66"/>
    <p:sldLayoutId id="2147483739" r:id="rId67"/>
    <p:sldLayoutId id="2147483740" r:id="rId68"/>
    <p:sldLayoutId id="2147483741" r:id="rId69"/>
    <p:sldLayoutId id="2147483742" r:id="rId70"/>
    <p:sldLayoutId id="2147483743" r:id="rId71"/>
    <p:sldLayoutId id="2147483744" r:id="rId72"/>
    <p:sldLayoutId id="2147483745" r:id="rId73"/>
    <p:sldLayoutId id="2147483746" r:id="rId74"/>
    <p:sldLayoutId id="2147483747" r:id="rId75"/>
    <p:sldLayoutId id="2147483748" r:id="rId76"/>
    <p:sldLayoutId id="2147483749" r:id="rId77"/>
    <p:sldLayoutId id="2147483750" r:id="rId78"/>
    <p:sldLayoutId id="2147483751" r:id="rId79"/>
    <p:sldLayoutId id="2147483752" r:id="rId80"/>
    <p:sldLayoutId id="2147483753" r:id="rId8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6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6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6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6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9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840">
          <p15:clr>
            <a:srgbClr val="F26B43"/>
          </p15:clr>
        </p15:guide>
        <p15:guide id="5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48.png"/><Relationship Id="rId11" Type="http://schemas.openxmlformats.org/officeDocument/2006/relationships/hyperlink" Target="https://jamanetwork.com/journals/jama/article-abstract/2834703" TargetMode="External"/><Relationship Id="rId5" Type="http://schemas.openxmlformats.org/officeDocument/2006/relationships/image" Target="../media/image47.svg"/><Relationship Id="rId10" Type="http://schemas.openxmlformats.org/officeDocument/2006/relationships/image" Target="../media/image50.jpeg"/><Relationship Id="rId4" Type="http://schemas.openxmlformats.org/officeDocument/2006/relationships/image" Target="../media/image46.png"/><Relationship Id="rId9" Type="http://schemas.openxmlformats.org/officeDocument/2006/relationships/image" Target="../media/image4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hyperlink" Target="http://www.ictmg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3F248-84F9-DB56-F33E-0D42C539F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C145E983-085A-6A69-C460-F35937AFA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86" y="5727778"/>
            <a:ext cx="6122128" cy="409885"/>
          </a:xfrm>
        </p:spPr>
        <p:txBody>
          <a:bodyPr>
            <a:normAutofit fontScale="90000"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panose="020B0604020202020204" pitchFamily="34" charset="0"/>
                <a:ea typeface="Cambria"/>
                <a:cs typeface="Arial" panose="020B0604020202020204" pitchFamily="34" charset="0"/>
              </a:rPr>
              <a:t>Collaboration with 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650" b="0">
              <a:latin typeface="Arial" panose="020B0604020202020204" pitchFamily="34" charset="0"/>
              <a:ea typeface="Cambria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4458BB0-3FC0-103F-79E6-AD7CEEDBC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4186" y="5688781"/>
            <a:ext cx="2225525" cy="40988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C3353FA-CD19-FA83-6F21-3B30E50C1808}"/>
              </a:ext>
            </a:extLst>
          </p:cNvPr>
          <p:cNvGrpSpPr/>
          <p:nvPr/>
        </p:nvGrpSpPr>
        <p:grpSpPr>
          <a:xfrm>
            <a:off x="273802" y="444287"/>
            <a:ext cx="11441948" cy="4202898"/>
            <a:chOff x="273802" y="272837"/>
            <a:chExt cx="11441948" cy="42028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99F35D6-0F51-A542-16A6-48E233C06AB6}"/>
                </a:ext>
              </a:extLst>
            </p:cNvPr>
            <p:cNvSpPr/>
            <p:nvPr/>
          </p:nvSpPr>
          <p:spPr>
            <a:xfrm>
              <a:off x="273802" y="3728459"/>
              <a:ext cx="11441948" cy="741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9228E51-C21F-FBAC-4A15-A15759BC8D32}"/>
                </a:ext>
              </a:extLst>
            </p:cNvPr>
            <p:cNvSpPr txBox="1"/>
            <p:nvPr/>
          </p:nvSpPr>
          <p:spPr>
            <a:xfrm>
              <a:off x="407152" y="3767457"/>
              <a:ext cx="6094562" cy="5386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buNone/>
              </a:pPr>
              <a:r>
                <a:rPr lang="en-US" b="1" i="0">
                  <a:solidFill>
                    <a:srgbClr val="333333"/>
                  </a:solidFill>
                  <a:effectLst/>
                  <a:latin typeface="Guardian TextSans Web"/>
                </a:rPr>
                <a:t>Published Online: May 29, 2025</a:t>
              </a:r>
            </a:p>
            <a:p>
              <a:pPr algn="l"/>
              <a:r>
                <a:rPr lang="en-US" sz="1100" b="0" i="0">
                  <a:solidFill>
                    <a:srgbClr val="333333"/>
                  </a:solidFill>
                  <a:effectLst/>
                  <a:latin typeface="Guardian TextSans Web"/>
                </a:rPr>
                <a:t>2025;334;(7):606-617. doi:10.1001/jama.2025.7529</a:t>
              </a:r>
            </a:p>
          </p:txBody>
        </p:sp>
        <p:pic>
          <p:nvPicPr>
            <p:cNvPr id="3" name="Picture 2" descr="A close-up of a medical document&#10;&#10;AI-generated content may be incorrect.">
              <a:extLst>
                <a:ext uri="{FF2B5EF4-FFF2-40B4-BE49-F238E27FC236}">
                  <a16:creationId xmlns:a16="http://schemas.microsoft.com/office/drawing/2014/main" id="{F0F9332A-FE3C-3C8F-3ACD-4F9386C6A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802" y="272837"/>
              <a:ext cx="11441948" cy="345562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373EEEB-B170-D50E-9569-2CCC3DBEFA45}"/>
                </a:ext>
              </a:extLst>
            </p:cNvPr>
            <p:cNvGrpSpPr/>
            <p:nvPr/>
          </p:nvGrpSpPr>
          <p:grpSpPr>
            <a:xfrm>
              <a:off x="4219416" y="3837736"/>
              <a:ext cx="2500062" cy="637999"/>
              <a:chOff x="4244118" y="4179787"/>
              <a:chExt cx="2500062" cy="637999"/>
            </a:xfrm>
          </p:grpSpPr>
          <p:pic>
            <p:nvPicPr>
              <p:cNvPr id="5" name="Picture 4" descr="A screenshot of a web page&#10;&#10;AI-generated content may be incorrect.">
                <a:extLst>
                  <a:ext uri="{FF2B5EF4-FFF2-40B4-BE49-F238E27FC236}">
                    <a16:creationId xmlns:a16="http://schemas.microsoft.com/office/drawing/2014/main" id="{418FF021-8919-DC4F-189C-7682D02BE6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13513" b="52887"/>
              <a:stretch/>
            </p:blipFill>
            <p:spPr>
              <a:xfrm>
                <a:off x="4244118" y="4188906"/>
                <a:ext cx="2500062" cy="62888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C4BC025-9C97-F132-FC66-918EB479D076}"/>
                  </a:ext>
                </a:extLst>
              </p:cNvPr>
              <p:cNvSpPr txBox="1"/>
              <p:nvPr/>
            </p:nvSpPr>
            <p:spPr>
              <a:xfrm>
                <a:off x="5121742" y="4179787"/>
                <a:ext cx="1513556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CA" sz="1100">
                    <a:latin typeface="Abadi" panose="020B0604020104020204" pitchFamily="34" charset="0"/>
                  </a:rPr>
                  <a:t>(on August 19, 2025)</a:t>
                </a:r>
                <a:endParaRPr lang="en-US" sz="1100">
                  <a:latin typeface="Abadi" panose="020B06040201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617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A6AD9-5491-8C40-F813-EE35D066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3704287-C0DE-EECB-CE65-D3F2B993C334}"/>
              </a:ext>
            </a:extLst>
          </p:cNvPr>
          <p:cNvSpPr/>
          <p:nvPr/>
        </p:nvSpPr>
        <p:spPr>
          <a:xfrm>
            <a:off x="6532" y="5263422"/>
            <a:ext cx="12185468" cy="88179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5D884EB-A8DE-614A-44B9-A76E2CA36673}"/>
              </a:ext>
            </a:extLst>
          </p:cNvPr>
          <p:cNvGrpSpPr/>
          <p:nvPr/>
        </p:nvGrpSpPr>
        <p:grpSpPr>
          <a:xfrm>
            <a:off x="10361" y="5263610"/>
            <a:ext cx="8847301" cy="881794"/>
            <a:chOff x="-8454" y="5263610"/>
            <a:chExt cx="9863957" cy="88179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A82CA32-08EC-B7A1-BEDD-ACD7B31DE8D1}"/>
                </a:ext>
              </a:extLst>
            </p:cNvPr>
            <p:cNvSpPr/>
            <p:nvPr/>
          </p:nvSpPr>
          <p:spPr>
            <a:xfrm>
              <a:off x="-8454" y="5263610"/>
              <a:ext cx="9464869" cy="881794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0AC07FB1-1B7C-E641-3F84-41561ABD2A6B}"/>
                </a:ext>
              </a:extLst>
            </p:cNvPr>
            <p:cNvSpPr/>
            <p:nvPr/>
          </p:nvSpPr>
          <p:spPr>
            <a:xfrm>
              <a:off x="8978106" y="5278971"/>
              <a:ext cx="877397" cy="866245"/>
            </a:xfrm>
            <a:prstGeom prst="triangle">
              <a:avLst>
                <a:gd name="adj" fmla="val 56352"/>
              </a:avLst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D8AF217-5D54-CABD-4720-C451C6070EAC}"/>
              </a:ext>
            </a:extLst>
          </p:cNvPr>
          <p:cNvGrpSpPr/>
          <p:nvPr/>
        </p:nvGrpSpPr>
        <p:grpSpPr>
          <a:xfrm>
            <a:off x="0" y="1"/>
            <a:ext cx="12192000" cy="1198017"/>
            <a:chOff x="0" y="0"/>
            <a:chExt cx="6874908" cy="181493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AD16692-5B0D-2D0D-CF5C-8844AD902EDC}"/>
                </a:ext>
              </a:extLst>
            </p:cNvPr>
            <p:cNvSpPr/>
            <p:nvPr/>
          </p:nvSpPr>
          <p:spPr>
            <a:xfrm>
              <a:off x="0" y="0"/>
              <a:ext cx="6858000" cy="1814935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19B96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BE73948-C603-0DA1-DB9E-61C4E0FEF9C5}"/>
                </a:ext>
              </a:extLst>
            </p:cNvPr>
            <p:cNvSpPr/>
            <p:nvPr/>
          </p:nvSpPr>
          <p:spPr>
            <a:xfrm>
              <a:off x="3716747" y="0"/>
              <a:ext cx="3158161" cy="18138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19B9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9E0C23F3-B1DF-6DDB-A5E3-DD05C17761E8}"/>
                </a:ext>
              </a:extLst>
            </p:cNvPr>
            <p:cNvSpPr/>
            <p:nvPr/>
          </p:nvSpPr>
          <p:spPr>
            <a:xfrm>
              <a:off x="3384429" y="0"/>
              <a:ext cx="3473570" cy="1809272"/>
            </a:xfrm>
            <a:prstGeom prst="triangle">
              <a:avLst>
                <a:gd name="adj" fmla="val 9878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19B9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D9E8467-BC96-956A-654B-EA2926FAA649}"/>
              </a:ext>
            </a:extLst>
          </p:cNvPr>
          <p:cNvSpPr txBox="1"/>
          <p:nvPr/>
        </p:nvSpPr>
        <p:spPr>
          <a:xfrm>
            <a:off x="8705116" y="5411931"/>
            <a:ext cx="189234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Visit ICTMG.org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learn more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F2FB22-5B1F-0561-B06A-B5AAB7835546}"/>
              </a:ext>
            </a:extLst>
          </p:cNvPr>
          <p:cNvSpPr txBox="1"/>
          <p:nvPr/>
        </p:nvSpPr>
        <p:spPr>
          <a:xfrm>
            <a:off x="6839672" y="309368"/>
            <a:ext cx="510980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Conducting and disseminating evidence-based practice guidelines through international collaboration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 descr="A red and black logo&#10;&#10;Description automatically generated">
            <a:extLst>
              <a:ext uri="{FF2B5EF4-FFF2-40B4-BE49-F238E27FC236}">
                <a16:creationId xmlns:a16="http://schemas.microsoft.com/office/drawing/2014/main" id="{0F0FB7B3-3B47-DFBB-DBAD-CEF701073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38" y="1397119"/>
            <a:ext cx="3046230" cy="1171001"/>
          </a:xfrm>
          <a:prstGeom prst="rect">
            <a:avLst/>
          </a:prstGeom>
        </p:spPr>
      </p:pic>
      <p:pic>
        <p:nvPicPr>
          <p:cNvPr id="3" name="Graphic 2" descr="Smart Phone with solid fill">
            <a:extLst>
              <a:ext uri="{FF2B5EF4-FFF2-40B4-BE49-F238E27FC236}">
                <a16:creationId xmlns:a16="http://schemas.microsoft.com/office/drawing/2014/main" id="{0F98AFB5-7B88-1137-6B30-20F6F1DFC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36580">
            <a:off x="10813678" y="3933739"/>
            <a:ext cx="914400" cy="914400"/>
          </a:xfrm>
          <a:prstGeom prst="rect">
            <a:avLst/>
          </a:prstGeom>
        </p:spPr>
      </p:pic>
      <p:pic>
        <p:nvPicPr>
          <p:cNvPr id="5" name="Graphic 4" descr="Line arrow: Clockwise curve with solid fill">
            <a:extLst>
              <a:ext uri="{FF2B5EF4-FFF2-40B4-BE49-F238E27FC236}">
                <a16:creationId xmlns:a16="http://schemas.microsoft.com/office/drawing/2014/main" id="{CC7E2D72-95DD-AFFB-9B46-BE23D9157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11390993" y="4542402"/>
            <a:ext cx="485123" cy="48512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805F24C-0FBF-524D-A5DB-77B0816EB0E3}"/>
              </a:ext>
            </a:extLst>
          </p:cNvPr>
          <p:cNvSpPr txBox="1">
            <a:spLocks/>
          </p:cNvSpPr>
          <p:nvPr/>
        </p:nvSpPr>
        <p:spPr>
          <a:xfrm>
            <a:off x="2502011" y="1027103"/>
            <a:ext cx="10537826" cy="1268413"/>
          </a:xfr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36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Platelet transfusion guideline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297654-16F3-0D64-0C49-4E683AFC06B1}"/>
              </a:ext>
            </a:extLst>
          </p:cNvPr>
          <p:cNvSpPr txBox="1"/>
          <p:nvPr/>
        </p:nvSpPr>
        <p:spPr>
          <a:xfrm>
            <a:off x="326382" y="2723683"/>
            <a:ext cx="1140588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Eleven evidence-based recommendations for platelet transfusion; 4 strong and 7 conditional recommendations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 a restrictive transfusion strategy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Consistent evidence across patient populations shows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 clear harm associated with restrictive approaches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Restrictive strategies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reduce transfusion‑related adverse events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preserve platelet supply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and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lower healthcare costs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 local implementation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through accessible education resources, including podcast, case studies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more.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020693-1732-E25D-FEB5-1E9F2CADB535}"/>
              </a:ext>
            </a:extLst>
          </p:cNvPr>
          <p:cNvSpPr txBox="1"/>
          <p:nvPr/>
        </p:nvSpPr>
        <p:spPr>
          <a:xfrm>
            <a:off x="6185445" y="6239714"/>
            <a:ext cx="2132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Guideline &amp; dissemination partners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8E0AC90-D4B0-D5D9-5191-552AD70318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64203" y="6294030"/>
            <a:ext cx="1916838" cy="35303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3171DFA-D8AD-6332-8E41-D1DB6BBB9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873" y="5069742"/>
            <a:ext cx="1269152" cy="12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9935C6A-C55A-8290-1409-9C6EAD7C4A76}"/>
              </a:ext>
            </a:extLst>
          </p:cNvPr>
          <p:cNvSpPr txBox="1"/>
          <p:nvPr/>
        </p:nvSpPr>
        <p:spPr>
          <a:xfrm>
            <a:off x="332652" y="4922283"/>
            <a:ext cx="1044715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Metcalf RA, et al. </a:t>
            </a:r>
            <a:r>
              <a: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 </a:t>
            </a:r>
            <a:r>
              <a:rPr kumimoji="0" lang="en-CA" sz="1100" b="0" i="0" u="sng" strike="noStrike" kern="1200" cap="none" spc="0" normalizeH="0" baseline="0" noProof="0" dirty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hlinkClick r:id="rId11"/>
              </a:rPr>
              <a:t>Platelet Transfusion: 2025 AABB and ICTMG International Clinical Practice Guidelines</a:t>
            </a:r>
            <a:r>
              <a:rPr kumimoji="0" lang="en-CA" sz="1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JAMA. 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2025;334;(7):606-617.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400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C7585-C218-E24F-3956-30FCFADC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BA05-C6DE-C518-36C1-247DA2EC3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38" y="412090"/>
            <a:ext cx="9479503" cy="844883"/>
          </a:xfrm>
        </p:spPr>
        <p:txBody>
          <a:bodyPr vert="horz" lIns="0" tIns="0" rIns="0" bIns="0" rtlCol="0" anchor="t" anchorCtr="0">
            <a:noAutofit/>
          </a:bodyPr>
          <a:lstStyle/>
          <a:p>
            <a:pPr defTabSz="457200"/>
            <a:r>
              <a:rPr lang="en-CA" sz="40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AABB &amp; ICTMG Platelet Guideline</a:t>
            </a:r>
            <a:endParaRPr lang="en-US" sz="40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74F3AB-2C5D-5D14-CE92-4CCDB4F2FF57}"/>
              </a:ext>
            </a:extLst>
          </p:cNvPr>
          <p:cNvSpPr txBox="1"/>
          <p:nvPr/>
        </p:nvSpPr>
        <p:spPr>
          <a:xfrm>
            <a:off x="132728" y="6550223"/>
            <a:ext cx="5115524" cy="307777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defTabSz="609585"/>
            <a:r>
              <a:rPr lang="en-CA" sz="1200">
                <a:solidFill>
                  <a:prstClr val="black"/>
                </a:solidFill>
                <a:latin typeface="Arial"/>
                <a:cs typeface="Arial"/>
              </a:rPr>
              <a:t>Source: jamanetwork.com/journals/jama/article-abstract/2834703 </a:t>
            </a:r>
            <a:endParaRPr lang="en-CA" sz="1200">
              <a:solidFill>
                <a:prstClr val="black"/>
              </a:solidFill>
              <a:latin typeface="Arial"/>
              <a:ea typeface="Cambria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C21DD1-D39C-4E5C-05FE-F2A28DF82681}"/>
              </a:ext>
            </a:extLst>
          </p:cNvPr>
          <p:cNvSpPr txBox="1">
            <a:spLocks/>
          </p:cNvSpPr>
          <p:nvPr/>
        </p:nvSpPr>
        <p:spPr>
          <a:xfrm>
            <a:off x="5514413" y="1332010"/>
            <a:ext cx="6677587" cy="46914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609585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Provides clinicians with actionable, evidence-based recommendations on indications for platelet transfusion.</a:t>
            </a:r>
          </a:p>
          <a:p>
            <a:pPr defTabSz="609585"/>
            <a:endParaRPr lang="en-US"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defTabSz="609585"/>
            <a:r>
              <a:rPr lang="en-US" sz="2200" dirty="0">
                <a:solidFill>
                  <a:srgbClr val="EE1C25"/>
                </a:solidFill>
                <a:latin typeface="Arial"/>
                <a:cs typeface="Arial"/>
              </a:rPr>
              <a:t>Overall message of the guideline</a:t>
            </a:r>
          </a:p>
          <a:p>
            <a:pPr marL="342900" indent="-342900" defTabSz="609585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No clear evidence of harm using restrictive strategies.</a:t>
            </a:r>
          </a:p>
          <a:p>
            <a:pPr marL="342900" indent="-342900" defTabSz="609585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Advocates for restrictive platelet transfusion strategies with practical recommendations for implementation.</a:t>
            </a:r>
          </a:p>
          <a:p>
            <a:pPr marL="342900" indent="-342900" defTabSz="609585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/>
                </a:solidFill>
                <a:latin typeface="Arial"/>
                <a:cs typeface="Arial"/>
              </a:rPr>
              <a:t>Benefits of restrictive strategies: </a:t>
            </a:r>
          </a:p>
          <a:p>
            <a:pPr marL="2171700" lvl="4" indent="-342900" defTabSz="609585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  <a:latin typeface="Arial"/>
                <a:cs typeface="Arial"/>
              </a:rPr>
              <a:t>Minimizing transfusion-related adverse events.</a:t>
            </a:r>
          </a:p>
          <a:p>
            <a:pPr marL="2171700" lvl="4" indent="-342900" defTabSz="609585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  <a:latin typeface="Arial"/>
                <a:cs typeface="Arial"/>
              </a:rPr>
              <a:t>Maintaining adequate platelet supply for situations likely to yield important benefits (e.g., major bleeding).</a:t>
            </a:r>
          </a:p>
          <a:p>
            <a:pPr marL="2171700" lvl="4" indent="-342900" defTabSz="609585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tx1"/>
                </a:solidFill>
                <a:latin typeface="Arial"/>
                <a:cs typeface="Arial"/>
              </a:rPr>
              <a:t>Reducing healthcare expenditures.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71880EF-F7D5-2430-4770-4262B4D53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483" y="4274134"/>
            <a:ext cx="1749334" cy="174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9C6EAB-A5F3-9D09-D216-49DDDD61C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28" y="1389656"/>
            <a:ext cx="5089642" cy="4823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654B1F-D411-E517-4EB4-D0BD08AC2BF4}"/>
              </a:ext>
            </a:extLst>
          </p:cNvPr>
          <p:cNvSpPr txBox="1"/>
          <p:nvPr/>
        </p:nvSpPr>
        <p:spPr>
          <a:xfrm>
            <a:off x="5347289" y="6045800"/>
            <a:ext cx="19005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/>
            <a:r>
              <a:rPr lang="en-US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Scan to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ccess the guideline </a:t>
            </a:r>
            <a:r>
              <a:rPr lang="en-US" sz="1000" b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(ICTMG.org)</a:t>
            </a:r>
            <a:endParaRPr lang="en-US" sz="10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004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3CE2CA0-F98A-D74F-4A80-4393C41014BF}"/>
              </a:ext>
            </a:extLst>
          </p:cNvPr>
          <p:cNvSpPr txBox="1"/>
          <p:nvPr/>
        </p:nvSpPr>
        <p:spPr>
          <a:xfrm>
            <a:off x="248996" y="387927"/>
            <a:ext cx="11694007" cy="155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EE1C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about ICTMG and this platelet guideline </a:t>
            </a:r>
          </a:p>
          <a:p>
            <a:pPr algn="ctr"/>
            <a:endParaRPr lang="en-US" sz="1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Visit </a:t>
            </a:r>
            <a:r>
              <a:rPr lang="en-US" sz="266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www.ICTMG.org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67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</a:t>
            </a:r>
            <a:r>
              <a:rPr lang="en-US" sz="2667" b="1" u="sng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</a:t>
            </a:r>
            <a:r>
              <a:rPr lang="en-US" sz="2667" b="1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@ictmg.org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2C9DB1-BA0E-BAC8-AD75-F20864F7D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73" y="2438403"/>
            <a:ext cx="3328446" cy="332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582C40-7935-0788-9D2E-30AEFDC96D67}"/>
              </a:ext>
            </a:extLst>
          </p:cNvPr>
          <p:cNvSpPr txBox="1"/>
          <p:nvPr/>
        </p:nvSpPr>
        <p:spPr>
          <a:xfrm>
            <a:off x="1649501" y="5950019"/>
            <a:ext cx="19005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/>
            <a:r>
              <a:rPr lang="en-US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Scan to </a:t>
            </a:r>
            <a:r>
              <a:rPr lang="en-US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ccess </a:t>
            </a:r>
            <a:r>
              <a:rPr lang="en-US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ICTMG.org</a:t>
            </a:r>
            <a:endParaRPr lang="en-US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A2D0C8F-7B46-7698-EC87-46F23B6FB8C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941" t="5416" r="11959" b="21474"/>
          <a:stretch/>
        </p:blipFill>
        <p:spPr>
          <a:xfrm>
            <a:off x="5551952" y="1144122"/>
            <a:ext cx="5329133" cy="5052118"/>
          </a:xfrm>
          <a:prstGeom prst="rect">
            <a:avLst/>
          </a:prstGeom>
          <a:solidFill>
            <a:srgbClr val="1F497D"/>
          </a:solidFill>
          <a:ln>
            <a:solidFill>
              <a:schemeClr val="tx2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DBD6C4-417F-A1FD-17A8-35A29455BDE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857" t="2078" r="14571" b="22338"/>
          <a:stretch>
            <a:fillRect/>
          </a:stretch>
        </p:blipFill>
        <p:spPr>
          <a:xfrm>
            <a:off x="6082359" y="1679640"/>
            <a:ext cx="4360495" cy="26375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37704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CTMG_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CTMG Template" id="{C855E45B-D062-48A7-964D-98521F5181EC}" vid="{ABC41094-6568-4255-A511-B7152BB8BF7F}"/>
    </a:ext>
  </a:extLst>
</a:theme>
</file>

<file path=ppt/theme/theme3.xml><?xml version="1.0" encoding="utf-8"?>
<a:theme xmlns:a="http://schemas.openxmlformats.org/drawingml/2006/main" name="2_Office Theme">
  <a:themeElements>
    <a:clrScheme name="Custom 1">
      <a:dk1>
        <a:srgbClr val="4D4D4D"/>
      </a:dk1>
      <a:lt1>
        <a:srgbClr val="FFFFFF"/>
      </a:lt1>
      <a:dk2>
        <a:srgbClr val="8C8C8C"/>
      </a:dk2>
      <a:lt2>
        <a:srgbClr val="BEBEBE"/>
      </a:lt2>
      <a:accent1>
        <a:srgbClr val="E71324"/>
      </a:accent1>
      <a:accent2>
        <a:srgbClr val="C4161C"/>
      </a:accent2>
      <a:accent3>
        <a:srgbClr val="A70E13"/>
      </a:accent3>
      <a:accent4>
        <a:srgbClr val="54C3BB"/>
      </a:accent4>
      <a:accent5>
        <a:srgbClr val="419B96"/>
      </a:accent5>
      <a:accent6>
        <a:srgbClr val="F2F2F2"/>
      </a:accent6>
      <a:hlink>
        <a:srgbClr val="88528B"/>
      </a:hlink>
      <a:folHlink>
        <a:srgbClr val="55325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C76A233-9B69-FF4A-AA9E-80A5585C98CA}" vid="{824AAD8E-9169-EA4A-9D29-C1F4CA76ADA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430321db-9caa-40cc-a6fc-7b34e614939e">sample slides for platelet guideline .Draft only, needs finalization</Notes>
    <Typeofintervention xmlns="430321db-9caa-40cc-a6fc-7b34e614939e">NA</Typeofintervention>
    <Audience xmlns="430321db-9caa-40cc-a6fc-7b34e614939e">For use by anyone presenting on guideline</Audience>
    <EventName xmlns="430321db-9caa-40cc-a6fc-7b34e614939e">NA</EventName>
    <Eventdate xmlns="430321db-9caa-40cc-a6fc-7b34e614939e">NA</Eventdate>
    <Presenter xmlns="430321db-9caa-40cc-a6fc-7b34e614939e">NA</Presenter>
    <Reach_x0028_International_x002c_National_x002c_Local_x0029_ xmlns="430321db-9caa-40cc-a6fc-7b34e614939e">NA</Reach_x0028_International_x002c_National_x002c_Local_x0029_>
    <lcf76f155ced4ddcb4097134ff3c332f xmlns="430321db-9caa-40cc-a6fc-7b34e614939e">
      <Terms xmlns="http://schemas.microsoft.com/office/infopath/2007/PartnerControls"/>
    </lcf76f155ced4ddcb4097134ff3c332f>
    <TaxCatchAll xmlns="a31d2d5e-e388-4f30-9ba5-17e7d981086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E2B1B56C50F24C894908A44144640A" ma:contentTypeVersion="" ma:contentTypeDescription="Create a new document." ma:contentTypeScope="" ma:versionID="6abf158d51ee4e3625e89494f4b9bcf7">
  <xsd:schema xmlns:xsd="http://www.w3.org/2001/XMLSchema" xmlns:xs="http://www.w3.org/2001/XMLSchema" xmlns:p="http://schemas.microsoft.com/office/2006/metadata/properties" xmlns:ns2="6e526cd0-19fd-4d7b-86a8-baf7bd788ea4" xmlns:ns3="430321db-9caa-40cc-a6fc-7b34e614939e" xmlns:ns4="a31d2d5e-e388-4f30-9ba5-17e7d9810864" targetNamespace="http://schemas.microsoft.com/office/2006/metadata/properties" ma:root="true" ma:fieldsID="63ff5e3b7ebeda2afbedbfaf9074ec48" ns2:_="" ns3:_="" ns4:_="">
    <xsd:import namespace="6e526cd0-19fd-4d7b-86a8-baf7bd788ea4"/>
    <xsd:import namespace="430321db-9caa-40cc-a6fc-7b34e614939e"/>
    <xsd:import namespace="a31d2d5e-e388-4f30-9ba5-17e7d981086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Audience" minOccurs="0"/>
                <xsd:element ref="ns3:Typeofintervention" minOccurs="0"/>
                <xsd:element ref="ns3:Notes" minOccurs="0"/>
                <xsd:element ref="ns3:Presenter" minOccurs="0"/>
                <xsd:element ref="ns3:Reach_x0028_International_x002c_National_x002c_Local_x0029_" minOccurs="0"/>
                <xsd:element ref="ns3:EventName" minOccurs="0"/>
                <xsd:element ref="ns3:Eventdate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26cd0-19fd-4d7b-86a8-baf7bd788ea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0321db-9caa-40cc-a6fc-7b34e61493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udience" ma:index="20" nillable="true" ma:displayName="Audience" ma:format="Dropdown" ma:internalName="Audience">
      <xsd:simpleType>
        <xsd:restriction base="dms:Text">
          <xsd:maxLength value="255"/>
        </xsd:restriction>
      </xsd:simpleType>
    </xsd:element>
    <xsd:element name="Typeofintervention" ma:index="21" nillable="true" ma:displayName="Type of intervention" ma:format="Dropdown" ma:internalName="Typeofintervention">
      <xsd:simpleType>
        <xsd:restriction base="dms:Text">
          <xsd:maxLength value="255"/>
        </xsd:restriction>
      </xsd:simpleType>
    </xsd:element>
    <xsd:element name="Notes" ma:index="22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Presenter" ma:index="23" nillable="true" ma:displayName="Presenter" ma:format="Dropdown" ma:internalName="Presenter">
      <xsd:simpleType>
        <xsd:restriction base="dms:Text">
          <xsd:maxLength value="255"/>
        </xsd:restriction>
      </xsd:simpleType>
    </xsd:element>
    <xsd:element name="Reach_x0028_International_x002c_National_x002c_Local_x0029_" ma:index="24" nillable="true" ma:displayName="Reach (International, National, Local)" ma:format="Dropdown" ma:internalName="Reach_x0028_International_x002c_National_x002c_Local_x0029_">
      <xsd:simpleType>
        <xsd:restriction base="dms:Text">
          <xsd:maxLength value="255"/>
        </xsd:restriction>
      </xsd:simpleType>
    </xsd:element>
    <xsd:element name="EventName" ma:index="25" nillable="true" ma:displayName="Event Name" ma:format="Dropdown" ma:internalName="EventName">
      <xsd:simpleType>
        <xsd:restriction base="dms:Text">
          <xsd:maxLength value="255"/>
        </xsd:restriction>
      </xsd:simpleType>
    </xsd:element>
    <xsd:element name="Eventdate" ma:index="26" nillable="true" ma:displayName="Event date" ma:format="Dropdown" ma:internalName="Eventdate">
      <xsd:simpleType>
        <xsd:restriction base="dms:Text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22b9c19e-1ce7-41ad-b5fe-f1235fea75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d2d5e-e388-4f30-9ba5-17e7d9810864" elementFormDefault="qualified">
    <xsd:import namespace="http://schemas.microsoft.com/office/2006/documentManagement/types"/>
    <xsd:import namespace="http://schemas.microsoft.com/office/infopath/2007/PartnerControls"/>
    <xsd:element name="TaxCatchAll" ma:index="29" nillable="true" ma:displayName="Taxonomy Catch All Column" ma:hidden="true" ma:list="{9dcbc9f7-f838-4f57-bd6d-4b1c73237ee6}" ma:internalName="TaxCatchAll" ma:showField="CatchAllData" ma:web="a31d2d5e-e388-4f30-9ba5-17e7d98108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7C6AF7-A609-484E-A936-FA70109959D6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6e526cd0-19fd-4d7b-86a8-baf7bd788ea4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31d2d5e-e388-4f30-9ba5-17e7d9810864"/>
    <ds:schemaRef ds:uri="430321db-9caa-40cc-a6fc-7b34e614939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AC99853-9BDF-4AE6-97B9-93AD289DF1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526cd0-19fd-4d7b-86a8-baf7bd788ea4"/>
    <ds:schemaRef ds:uri="430321db-9caa-40cc-a6fc-7b34e614939e"/>
    <ds:schemaRef ds:uri="a31d2d5e-e388-4f30-9ba5-17e7d98108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B82463-5FDB-4B70-8601-A25AE3CB941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830d02f-fd7b-4629-905f-a41bb5868147}" enabled="0" method="" siteId="{4830d02f-fd7b-4629-905f-a41bb58681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359</Words>
  <Application>Microsoft Office PowerPoint</Application>
  <PresentationFormat>Widescreen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Abadi</vt:lpstr>
      <vt:lpstr>Aptos</vt:lpstr>
      <vt:lpstr>Aptos Display</vt:lpstr>
      <vt:lpstr>Arial</vt:lpstr>
      <vt:lpstr>Calibri</vt:lpstr>
      <vt:lpstr>Cambria</vt:lpstr>
      <vt:lpstr>Guardian TextSans Web</vt:lpstr>
      <vt:lpstr>Wingdings</vt:lpstr>
      <vt:lpstr>Office Theme</vt:lpstr>
      <vt:lpstr>ICTMG_Powerpoint template</vt:lpstr>
      <vt:lpstr>2_Office Theme</vt:lpstr>
      <vt:lpstr>Collaboration with  </vt:lpstr>
      <vt:lpstr>PowerPoint Presentation</vt:lpstr>
      <vt:lpstr>AABB &amp; ICTMG Platelet Guideline</vt:lpstr>
      <vt:lpstr>PowerPoint Presentation</vt:lpstr>
    </vt:vector>
  </TitlesOfParts>
  <Company>Canadian Blood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Abby Wolfe</dc:creator>
  <cp:lastModifiedBy>Kimberly Figures</cp:lastModifiedBy>
  <cp:revision>2</cp:revision>
  <dcterms:created xsi:type="dcterms:W3CDTF">2024-06-17T17:21:32Z</dcterms:created>
  <dcterms:modified xsi:type="dcterms:W3CDTF">2026-09-29T11:45:07Z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86AF659D-D334-4A85-B44E-2CEEB2ABED05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0x010100C7E2B1B56C50F24C894908A44144640A</vt:lpwstr>
  </property>
  <property fmtid="{D5CDD505-2E9C-101B-9397-08002B2CF9AE}" pid="5" name="MediaServiceImageTags">
    <vt:lpwstr/>
  </property>
</Properties>
</file>