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 id="2147483648" r:id="rId5"/>
  </p:sldMasterIdLst>
  <p:notesMasterIdLst>
    <p:notesMasterId r:id="rId22"/>
  </p:notesMasterIdLst>
  <p:handoutMasterIdLst>
    <p:handoutMasterId r:id="rId23"/>
  </p:handoutMasterIdLst>
  <p:sldIdLst>
    <p:sldId id="275" r:id="rId6"/>
    <p:sldId id="287" r:id="rId7"/>
    <p:sldId id="256" r:id="rId8"/>
    <p:sldId id="313" r:id="rId9"/>
    <p:sldId id="276" r:id="rId10"/>
    <p:sldId id="331" r:id="rId11"/>
    <p:sldId id="364" r:id="rId12"/>
    <p:sldId id="301" r:id="rId13"/>
    <p:sldId id="395" r:id="rId14"/>
    <p:sldId id="304" r:id="rId15"/>
    <p:sldId id="380" r:id="rId16"/>
    <p:sldId id="379" r:id="rId17"/>
    <p:sldId id="396" r:id="rId18"/>
    <p:sldId id="398" r:id="rId19"/>
    <p:sldId id="352" r:id="rId20"/>
    <p:sldId id="321" r:id="rId21"/>
  </p:sldIdLst>
  <p:sldSz cx="9144000" cy="5143500" type="screen16x9"/>
  <p:notesSz cx="7010400" cy="9236075"/>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orient="horz" pos="2323" userDrawn="1">
          <p15:clr>
            <a:srgbClr val="A4A3A4"/>
          </p15:clr>
        </p15:guide>
        <p15:guide id="3" pos="3747">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E68D1124-CD9E-E0A7-111D-68603072F0A3}" name="Sophie Chargé" initials="SC" userId="S::Sophie.Charge@blood.ca::92e22629-7ac7-434d-bfa0-a47be54ecf4a" providerId="AD"/>
  <p188:author id="{A16B0C81-BC79-350E-C39B-1C1A1B3AEE25}" name="Aarti Bathla" initials="AB" userId="S::aarti.bathla@blood.ca::85b9b208-c71c-4fb0-8bdd-991b31d6ee29" providerId="AD"/>
  <p188:author id="{3B3F2FC7-37FD-EB13-154F-0FA2FE6F6582}" name="Kimberly Figures" initials="KF" userId="S::kimberly.figures@blood.ca::da43fa04-2046-4f9e-abb1-3fac6d214e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orie Boucher" initials="LorieB" lastIdx="21" clrIdx="0"/>
  <p:cmAuthor id="1" name="Lisa B. " initials="LB" lastIdx="17" clrIdx="1"/>
  <p:cmAuthor id="2" name="Sylvia Torrance" initials="ST"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DFF"/>
    <a:srgbClr val="0000FF"/>
    <a:srgbClr val="3B3BFF"/>
    <a:srgbClr val="D59F0F"/>
    <a:srgbClr val="62CDDC"/>
    <a:srgbClr val="A7496C"/>
    <a:srgbClr val="9FA617"/>
    <a:srgbClr val="F35D29"/>
    <a:srgbClr val="009AC7"/>
    <a:srgbClr val="3F7F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359" autoAdjust="0"/>
  </p:normalViewPr>
  <p:slideViewPr>
    <p:cSldViewPr snapToGrid="0">
      <p:cViewPr varScale="1">
        <p:scale>
          <a:sx n="67" d="100"/>
          <a:sy n="67" d="100"/>
        </p:scale>
        <p:origin x="1834" y="48"/>
      </p:cViewPr>
      <p:guideLst>
        <p:guide orient="horz" pos="917"/>
        <p:guide orient="horz" pos="2323"/>
        <p:guide pos="3747"/>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1804"/>
          </a:xfrm>
          <a:prstGeom prst="rect">
            <a:avLst/>
          </a:prstGeom>
        </p:spPr>
        <p:txBody>
          <a:bodyPr vert="horz" lIns="91440" tIns="45720" rIns="91440" bIns="45720" rtlCol="0"/>
          <a:lstStyle>
            <a:lvl1pPr algn="r">
              <a:defRPr sz="1200"/>
            </a:lvl1pPr>
          </a:lstStyle>
          <a:p>
            <a:fld id="{4C3D4A35-FA2F-5845-B425-A1277590B108}" type="datetimeFigureOut">
              <a:rPr lang="en-US" smtClean="0"/>
              <a:t>2025-11-25</a:t>
            </a:fld>
            <a:endParaRPr lang="en-US"/>
          </a:p>
        </p:txBody>
      </p:sp>
      <p:sp>
        <p:nvSpPr>
          <p:cNvPr id="4" name="Footer Placeholder 3"/>
          <p:cNvSpPr>
            <a:spLocks noGrp="1"/>
          </p:cNvSpPr>
          <p:nvPr>
            <p:ph type="ftr" sz="quarter" idx="2"/>
          </p:nvPr>
        </p:nvSpPr>
        <p:spPr>
          <a:xfrm>
            <a:off x="0" y="8772670"/>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1804"/>
          </a:xfrm>
          <a:prstGeom prst="rect">
            <a:avLst/>
          </a:prstGeom>
        </p:spPr>
        <p:txBody>
          <a:bodyPr vert="horz" lIns="91440" tIns="45720" rIns="91440" bIns="45720" rtlCol="0" anchor="b"/>
          <a:lstStyle>
            <a:lvl1pPr algn="r">
              <a:defRPr sz="1200"/>
            </a:lvl1pPr>
          </a:lstStyle>
          <a:p>
            <a:fld id="{655BEB87-8F3E-9046-A13D-5F26761DA180}" type="slidenum">
              <a:rPr lang="en-US" smtClean="0"/>
              <a:t>‹#›</a:t>
            </a:fld>
            <a:endParaRPr lang="en-US"/>
          </a:p>
        </p:txBody>
      </p:sp>
    </p:spTree>
    <p:extLst>
      <p:ext uri="{BB962C8B-B14F-4D97-AF65-F5344CB8AC3E}">
        <p14:creationId xmlns:p14="http://schemas.microsoft.com/office/powerpoint/2010/main" val="66943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2"/>
            <a:ext cx="3037840" cy="461804"/>
          </a:xfrm>
          <a:prstGeom prst="rect">
            <a:avLst/>
          </a:prstGeom>
        </p:spPr>
        <p:txBody>
          <a:bodyPr vert="horz" lIns="91440" tIns="45720" rIns="91440" bIns="45720" rtlCol="0"/>
          <a:lstStyle>
            <a:lvl1pPr algn="r">
              <a:defRPr sz="1200"/>
            </a:lvl1pPr>
          </a:lstStyle>
          <a:p>
            <a:fld id="{C2545C02-31A0-5841-B748-1025D94E40E7}" type="datetimeFigureOut">
              <a:rPr lang="en-US" smtClean="0"/>
              <a:t>2025-11-25</a:t>
            </a:fld>
            <a:endParaRPr lang="en-US"/>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7"/>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1804"/>
          </a:xfrm>
          <a:prstGeom prst="rect">
            <a:avLst/>
          </a:prstGeom>
        </p:spPr>
        <p:txBody>
          <a:bodyPr vert="horz" lIns="91440" tIns="45720" rIns="91440" bIns="45720" rtlCol="0" anchor="b"/>
          <a:lstStyle>
            <a:lvl1pPr algn="r">
              <a:defRPr sz="1200"/>
            </a:lvl1pPr>
          </a:lstStyle>
          <a:p>
            <a:fld id="{C88AD3B7-B4FE-5E4A-8930-29951D2727CC}" type="slidenum">
              <a:rPr lang="en-US" smtClean="0"/>
              <a:t>‹#›</a:t>
            </a:fld>
            <a:endParaRPr lang="en-US"/>
          </a:p>
        </p:txBody>
      </p:sp>
    </p:spTree>
    <p:extLst>
      <p:ext uri="{BB962C8B-B14F-4D97-AF65-F5344CB8AC3E}">
        <p14:creationId xmlns:p14="http://schemas.microsoft.com/office/powerpoint/2010/main" val="19204242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doi/10.1111/bjh.1817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ubmed.ncbi.nlm.nih.gov/3844763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Notes for presenter.</a:t>
            </a:r>
            <a:endParaRPr lang="en-US" i="1"/>
          </a:p>
        </p:txBody>
      </p:sp>
    </p:spTree>
    <p:extLst>
      <p:ext uri="{BB962C8B-B14F-4D97-AF65-F5344CB8AC3E}">
        <p14:creationId xmlns:p14="http://schemas.microsoft.com/office/powerpoint/2010/main" val="354048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4831B2D6-7103-4E69-88D9-E879EF07F377}" type="slidenum">
              <a:rPr lang="en-US" smtClean="0"/>
              <a:t>10</a:t>
            </a:fld>
            <a:endParaRPr lang="en-US"/>
          </a:p>
        </p:txBody>
      </p:sp>
    </p:spTree>
    <p:extLst>
      <p:ext uri="{BB962C8B-B14F-4D97-AF65-F5344CB8AC3E}">
        <p14:creationId xmlns:p14="http://schemas.microsoft.com/office/powerpoint/2010/main" val="142361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4831B2D6-7103-4E69-88D9-E879EF07F377}" type="slidenum">
              <a:rPr lang="en-US" smtClean="0"/>
              <a:t>11</a:t>
            </a:fld>
            <a:endParaRPr lang="en-US"/>
          </a:p>
        </p:txBody>
      </p:sp>
    </p:spTree>
    <p:extLst>
      <p:ext uri="{BB962C8B-B14F-4D97-AF65-F5344CB8AC3E}">
        <p14:creationId xmlns:p14="http://schemas.microsoft.com/office/powerpoint/2010/main" val="377946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4831B2D6-7103-4E69-88D9-E879EF07F377}" type="slidenum">
              <a:rPr lang="en-US" smtClean="0"/>
              <a:t>12</a:t>
            </a:fld>
            <a:endParaRPr lang="en-US"/>
          </a:p>
        </p:txBody>
      </p:sp>
    </p:spTree>
    <p:extLst>
      <p:ext uri="{BB962C8B-B14F-4D97-AF65-F5344CB8AC3E}">
        <p14:creationId xmlns:p14="http://schemas.microsoft.com/office/powerpoint/2010/main" val="317373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C12C2-EDEF-84D3-B7A3-268DCFF3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A0DAE-43EC-ADED-91E7-046BED437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286E6-0E88-383C-3200-0BFF6EA68F4E}"/>
              </a:ext>
            </a:extLst>
          </p:cNvPr>
          <p:cNvSpPr>
            <a:spLocks noGrp="1"/>
          </p:cNvSpPr>
          <p:nvPr>
            <p:ph type="body" idx="1"/>
          </p:nvPr>
        </p:nvSpPr>
        <p:spPr/>
        <p:txBody>
          <a:bodyPr/>
          <a:lstStyle/>
          <a:p>
            <a:pPr algn="l" fontAlgn="base">
              <a:buNone/>
            </a:pPr>
            <a:r>
              <a:rPr lang="en-US" b="0" dirty="0">
                <a:cs typeface="Calibri"/>
              </a:rPr>
              <a:t>We invite you to check </a:t>
            </a:r>
            <a:r>
              <a:rPr lang="en-US" b="0" i="0" dirty="0">
                <a:solidFill>
                  <a:srgbClr val="2F2E2E"/>
                </a:solidFill>
                <a:effectLst/>
                <a:latin typeface="futura-lt-w01-light"/>
              </a:rPr>
              <a:t>out how this guideline is being shared, endorsed, and/or implemented by ICTMG's members and partner organizations internationally, and to use the tools to cascade information in your own networks and practice areas. </a:t>
            </a:r>
            <a:endParaRPr lang="en-US" b="0" i="0" dirty="0">
              <a:solidFill>
                <a:srgbClr val="605E5E"/>
              </a:solidFill>
              <a:effectLst/>
              <a:latin typeface="din-next-w01-light"/>
            </a:endParaRPr>
          </a:p>
          <a:p>
            <a:endParaRPr lang="en-US" dirty="0">
              <a:cs typeface="Calibri"/>
            </a:endParaRPr>
          </a:p>
        </p:txBody>
      </p:sp>
    </p:spTree>
    <p:extLst>
      <p:ext uri="{BB962C8B-B14F-4D97-AF65-F5344CB8AC3E}">
        <p14:creationId xmlns:p14="http://schemas.microsoft.com/office/powerpoint/2010/main" val="84838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F866-1E17-D925-90C2-D63F05B4D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EB5A0-200A-9D3B-EDC1-2A61F5FA4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7AF552-E0D0-765D-F97B-6A68CE2432E9}"/>
              </a:ext>
            </a:extLst>
          </p:cNvPr>
          <p:cNvSpPr>
            <a:spLocks noGrp="1"/>
          </p:cNvSpPr>
          <p:nvPr>
            <p:ph type="body" idx="1"/>
          </p:nvPr>
        </p:nvSpPr>
        <p:spPr/>
        <p:txBody>
          <a:bodyPr/>
          <a:lstStyle/>
          <a:p>
            <a:pPr algn="l" fontAlgn="base">
              <a:buNone/>
            </a:pPr>
            <a:r>
              <a:rPr lang="en-US" b="0" dirty="0">
                <a:cs typeface="Calibri"/>
              </a:rPr>
              <a:t>We invite you to check </a:t>
            </a:r>
            <a:r>
              <a:rPr lang="en-US" b="0" i="0" dirty="0">
                <a:solidFill>
                  <a:srgbClr val="2F2E2E"/>
                </a:solidFill>
                <a:effectLst/>
                <a:latin typeface="futura-lt-w01-light"/>
              </a:rPr>
              <a:t>out how this guideline is being shared, endorsed, and/or implemented by ICTMG's members and partner organizations internationally, and to use the tools to cascade information in your own networks and practice areas. </a:t>
            </a:r>
            <a:endParaRPr lang="en-US" b="0" i="0" dirty="0">
              <a:solidFill>
                <a:srgbClr val="605E5E"/>
              </a:solidFill>
              <a:effectLst/>
              <a:latin typeface="din-next-w01-light"/>
            </a:endParaRPr>
          </a:p>
        </p:txBody>
      </p:sp>
    </p:spTree>
    <p:extLst>
      <p:ext uri="{BB962C8B-B14F-4D97-AF65-F5344CB8AC3E}">
        <p14:creationId xmlns:p14="http://schemas.microsoft.com/office/powerpoint/2010/main" val="179113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For more information on the intravenous albumin publications and to access the additional resources for physician and patients, visit www.ICTMG.org or email info@ictmg.org. </a:t>
            </a:r>
          </a:p>
          <a:p>
            <a:endParaRPr lang="en-US"/>
          </a:p>
        </p:txBody>
      </p:sp>
    </p:spTree>
    <p:extLst>
      <p:ext uri="{BB962C8B-B14F-4D97-AF65-F5344CB8AC3E}">
        <p14:creationId xmlns:p14="http://schemas.microsoft.com/office/powerpoint/2010/main" val="171084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Note for presenter: insert relevant disclosures prior to presentation, if applicable. </a:t>
            </a:r>
          </a:p>
          <a:p>
            <a:endParaRPr lang="en-US">
              <a:cs typeface="Calibri"/>
            </a:endParaRPr>
          </a:p>
        </p:txBody>
      </p:sp>
    </p:spTree>
    <p:extLst>
      <p:ext uri="{BB962C8B-B14F-4D97-AF65-F5344CB8AC3E}">
        <p14:creationId xmlns:p14="http://schemas.microsoft.com/office/powerpoint/2010/main" val="91838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3610880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147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i="0">
              <a:effectLst/>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1759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independent collaborative of volunteers with expertise in transfusion medicine and related clinical disciplines, guideline development methodology and implementation research, the ICTMG's mission is to optimize patient outcomes through evidence-based international transfusion guidance development and relevant local implementation. </a:t>
            </a:r>
          </a:p>
          <a:p>
            <a:endParaRPr lang="en-US" dirty="0">
              <a:cs typeface="Calibri"/>
            </a:endParaRPr>
          </a:p>
          <a:p>
            <a:r>
              <a:rPr lang="en-US" dirty="0">
                <a:cs typeface="Calibri"/>
              </a:rPr>
              <a:t>In December 2023, the ICTMG’s systematic review and meta-analysis of intravenous albumin in cardiovascular surgery was published </a:t>
            </a:r>
            <a:r>
              <a:rPr lang="en-US" dirty="0"/>
              <a:t>in the British Journal of Anesthesia (available as an </a:t>
            </a:r>
            <a:r>
              <a:rPr lang="en-US" dirty="0">
                <a:cs typeface="Calibri"/>
              </a:rPr>
              <a:t>open access publication)</a:t>
            </a:r>
            <a:r>
              <a:rPr lang="en-US" dirty="0"/>
              <a:t>. This publication was a precursor to the development of a clinical guideline on intravenous albumin use, which was published in March 2024. </a:t>
            </a:r>
            <a:endParaRPr lang="en-US" dirty="0">
              <a:cs typeface="Calibri"/>
            </a:endParaRPr>
          </a:p>
        </p:txBody>
      </p:sp>
    </p:spTree>
    <p:extLst>
      <p:ext uri="{BB962C8B-B14F-4D97-AF65-F5344CB8AC3E}">
        <p14:creationId xmlns:p14="http://schemas.microsoft.com/office/powerpoint/2010/main" val="236386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March 2024, the ICTMG's guideline on intravenous albumin use was published </a:t>
            </a:r>
            <a:r>
              <a:rPr lang="en-US"/>
              <a:t>in CHEST </a:t>
            </a:r>
            <a:r>
              <a:rPr lang="en-US">
                <a:hlinkClick r:id="rId3"/>
              </a:rPr>
              <a:t>(</a:t>
            </a:r>
            <a:r>
              <a:rPr lang="en-US">
                <a:hlinkClick r:id="rId4"/>
              </a:rPr>
              <a:t>Use of Intravenous Albumin: A Guideline From the International Collaboration for Transfusion Medicine Guidelines - PubMed (nih.gov)</a:t>
            </a:r>
            <a:r>
              <a:rPr lang="en-US"/>
              <a:t>. </a:t>
            </a:r>
            <a:r>
              <a:rPr lang="en-US">
                <a:cs typeface="Calibri"/>
              </a:rPr>
              <a:t>The guideline is available as an open access publication</a:t>
            </a:r>
            <a:r>
              <a:rPr lang="en-US"/>
              <a:t>.</a:t>
            </a:r>
            <a:endParaRPr lang="en-US">
              <a:cs typeface="Calibri"/>
            </a:endParaRPr>
          </a:p>
        </p:txBody>
      </p:sp>
    </p:spTree>
    <p:extLst>
      <p:ext uri="{BB962C8B-B14F-4D97-AF65-F5344CB8AC3E}">
        <p14:creationId xmlns:p14="http://schemas.microsoft.com/office/powerpoint/2010/main" val="258266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dirty="0"/>
              <a:t>The guideline development group for this guideline included the following group of international experts as authors (listed on slide). </a:t>
            </a:r>
            <a:r>
              <a:rPr lang="en-US" dirty="0"/>
              <a:t>Authors of the intravenous albumin guideline have no financial or intellectual conflicts of interest to declare. The ICTMG receives funding from Canadian Blood Services; Canadian Blood Services does not influence the content of the guidelines.</a:t>
            </a:r>
          </a:p>
          <a:p>
            <a:pPr>
              <a:spcBef>
                <a:spcPct val="20000"/>
              </a:spcBef>
            </a:pPr>
            <a:endParaRPr lang="en-US" dirty="0">
              <a:latin typeface="Calibri"/>
              <a:ea typeface="Calibri"/>
              <a:cs typeface="Calibri"/>
            </a:endParaRPr>
          </a:p>
          <a:p>
            <a:r>
              <a:rPr lang="en-US" dirty="0"/>
              <a:t>The clinical question for this guideline, which was developed following the Population (P), Intervention (I), Comparison ©, Outcome (O) format (PICO) focused on the comparison of albumin to alternative interventions in populations commonly prescribed albumin on mortality and other clinically important outcomes as identified by the panel of experts for adults and pediatric patients. </a:t>
            </a:r>
            <a:endParaRPr lang="en-US" dirty="0">
              <a:solidFill>
                <a:srgbClr val="444444"/>
              </a:solidFill>
            </a:endParaRPr>
          </a:p>
          <a:p>
            <a:endParaRPr lang="en-US" dirty="0">
              <a:solidFill>
                <a:srgbClr val="444444"/>
              </a:solidFill>
            </a:endParaRPr>
          </a:p>
          <a:p>
            <a:pPr marL="285750" indent="-285750">
              <a:lnSpc>
                <a:spcPct val="150000"/>
              </a:lnSpc>
              <a:spcBef>
                <a:spcPct val="20000"/>
              </a:spcBef>
              <a:buFont typeface="Arial,Sans-Serif"/>
              <a:buChar char="•"/>
            </a:pPr>
            <a:r>
              <a:rPr lang="en-CA" dirty="0"/>
              <a:t>The guideline panel consisted of 2 co-chairs and other members including </a:t>
            </a:r>
            <a:r>
              <a:rPr lang="en-CA" dirty="0" err="1"/>
              <a:t>resea</a:t>
            </a:r>
            <a:r>
              <a:rPr lang="en-US" dirty="0" err="1"/>
              <a:t>rchers</a:t>
            </a:r>
            <a:r>
              <a:rPr lang="en-US" dirty="0"/>
              <a:t>, clinicians, methodologists, and a patient representative</a:t>
            </a:r>
            <a:endParaRPr lang="en-US" dirty="0">
              <a:solidFill>
                <a:srgbClr val="444444"/>
              </a:solidFill>
            </a:endParaRPr>
          </a:p>
          <a:p>
            <a:pPr marL="285750" indent="-285750">
              <a:lnSpc>
                <a:spcPct val="150000"/>
              </a:lnSpc>
              <a:spcBef>
                <a:spcPct val="20000"/>
              </a:spcBef>
              <a:buFont typeface="Arial,Sans-Serif"/>
              <a:buChar char="•"/>
            </a:pPr>
            <a:r>
              <a:rPr lang="en-US" dirty="0"/>
              <a:t>A systematic literature review and meta-analyses were conducted</a:t>
            </a:r>
            <a:endParaRPr lang="en-US" dirty="0">
              <a:solidFill>
                <a:srgbClr val="444444"/>
              </a:solidFill>
            </a:endParaRPr>
          </a:p>
          <a:p>
            <a:pPr marL="285750" indent="-285750">
              <a:lnSpc>
                <a:spcPct val="150000"/>
              </a:lnSpc>
              <a:spcBef>
                <a:spcPct val="20000"/>
              </a:spcBef>
              <a:buFont typeface="Arial,Sans-Serif"/>
              <a:buChar char="•"/>
            </a:pPr>
            <a:r>
              <a:rPr lang="en-US" dirty="0"/>
              <a:t>Systematic review protocol was </a:t>
            </a:r>
            <a:r>
              <a:rPr lang="en-CA" dirty="0"/>
              <a:t>registered in PROSPERO and conducted in accordance with PRISMA 2020 guidelines</a:t>
            </a:r>
            <a:endParaRPr lang="en-US" dirty="0">
              <a:solidFill>
                <a:srgbClr val="444444"/>
              </a:solidFill>
            </a:endParaRPr>
          </a:p>
          <a:p>
            <a:pPr marL="742950" lvl="1" indent="-285750">
              <a:lnSpc>
                <a:spcPct val="150000"/>
              </a:lnSpc>
              <a:spcBef>
                <a:spcPct val="20000"/>
              </a:spcBef>
              <a:buFont typeface="Courier New,monospace"/>
              <a:buChar char="o"/>
            </a:pPr>
            <a:r>
              <a:rPr lang="en-CA" dirty="0"/>
              <a:t>Key search terms were identified by the guideline panel based on the PICO questions </a:t>
            </a:r>
            <a:endParaRPr lang="en-US" dirty="0">
              <a:solidFill>
                <a:srgbClr val="444444"/>
              </a:solidFill>
            </a:endParaRPr>
          </a:p>
          <a:p>
            <a:pPr marL="285750" indent="-285750">
              <a:lnSpc>
                <a:spcPct val="150000"/>
              </a:lnSpc>
              <a:spcBef>
                <a:spcPct val="20000"/>
              </a:spcBef>
              <a:buFont typeface="Courier New,monospace"/>
              <a:buChar char="o"/>
            </a:pPr>
            <a:r>
              <a:rPr lang="en-CA" dirty="0"/>
              <a:t>Search strategy developed by a librarian, and the search was conducted in multiple databases from inception to November 23, 2022</a:t>
            </a:r>
            <a:endParaRPr lang="en-US" dirty="0">
              <a:solidFill>
                <a:srgbClr val="444444"/>
              </a:solidFill>
            </a:endParaRPr>
          </a:p>
          <a:p>
            <a:pPr marL="285750" indent="-285750">
              <a:lnSpc>
                <a:spcPct val="150000"/>
              </a:lnSpc>
              <a:spcBef>
                <a:spcPct val="20000"/>
              </a:spcBef>
              <a:buFont typeface="Courier New,monospace"/>
              <a:buChar char="o"/>
            </a:pPr>
            <a:r>
              <a:rPr lang="en-CA" dirty="0"/>
              <a:t>References were screened and relevant data extracted and analysed using Distiller SR</a:t>
            </a:r>
            <a:endParaRPr lang="en-US" dirty="0"/>
          </a:p>
          <a:p>
            <a:pPr marL="285750" indent="-285750">
              <a:lnSpc>
                <a:spcPct val="150000"/>
              </a:lnSpc>
              <a:spcBef>
                <a:spcPct val="20000"/>
              </a:spcBef>
              <a:buFont typeface="Courier New,monospace"/>
              <a:buChar char="o"/>
            </a:pPr>
            <a:r>
              <a:rPr lang="en-CA" dirty="0"/>
              <a:t>Based on the evidence, recommendations were developed using </a:t>
            </a:r>
            <a:r>
              <a:rPr lang="en-US" dirty="0"/>
              <a:t>Grading of Recommendations Assessment, Development and Evaluation (GRADE)</a:t>
            </a:r>
            <a:r>
              <a:rPr lang="en-CA" dirty="0"/>
              <a:t> methodology</a:t>
            </a:r>
            <a:endParaRPr lang="en-US" dirty="0"/>
          </a:p>
          <a:p>
            <a:pPr marL="285750" indent="-285750">
              <a:lnSpc>
                <a:spcPct val="150000"/>
              </a:lnSpc>
              <a:spcBef>
                <a:spcPct val="20000"/>
              </a:spcBef>
              <a:buFont typeface="Courier New,monospace"/>
              <a:buChar char="o"/>
            </a:pPr>
            <a:r>
              <a:rPr lang="en-CA" dirty="0"/>
              <a:t>The quality of evidence was assessed using Cochrane risk of bias instrument for RCTs and AMSTAR assessment for Systematic Reviews. </a:t>
            </a:r>
            <a:endParaRPr lang="en-US" dirty="0"/>
          </a:p>
          <a:p>
            <a:pPr marL="285750" indent="-285750">
              <a:lnSpc>
                <a:spcPct val="150000"/>
              </a:lnSpc>
              <a:spcBef>
                <a:spcPct val="20000"/>
              </a:spcBef>
              <a:buFont typeface="Courier New,monospace"/>
              <a:buChar char="o"/>
            </a:pPr>
            <a:r>
              <a:rPr lang="en-CA" dirty="0"/>
              <a:t>The certainty of evidence for recommendations was assessed using GRADE</a:t>
            </a:r>
            <a:endParaRPr lang="en-US" dirty="0"/>
          </a:p>
          <a:p>
            <a:pPr marL="285750" indent="-285750">
              <a:lnSpc>
                <a:spcPct val="150000"/>
              </a:lnSpc>
              <a:spcBef>
                <a:spcPct val="20000"/>
              </a:spcBef>
              <a:buFont typeface="Courier New,monospace"/>
              <a:buChar char="o"/>
            </a:pPr>
            <a:r>
              <a:rPr lang="en-CA" dirty="0"/>
              <a:t>The guideline recommendations were developed and reported in accordance with the AGREE checklist</a:t>
            </a:r>
            <a:endParaRPr lang="en-US" dirty="0">
              <a:ea typeface="Calibri"/>
              <a:cs typeface="Calibri"/>
            </a:endParaRPr>
          </a:p>
          <a:p>
            <a:pPr marL="285750" indent="-285750">
              <a:buFont typeface="Arial" panose="020B0604020202020204" pitchFamily="34" charset="0"/>
              <a:buChar char="•"/>
            </a:pPr>
            <a:endParaRPr lang="en-CA" dirty="0">
              <a:latin typeface="Arial"/>
              <a:ea typeface="Calibri"/>
              <a:cs typeface="Arial"/>
            </a:endParaRPr>
          </a:p>
          <a:p>
            <a:pPr marL="285750" indent="-285750">
              <a:buFont typeface="Arial" panose="020B0604020202020204" pitchFamily="34" charset="0"/>
              <a:buChar char="•"/>
            </a:pPr>
            <a:endParaRPr lang="en-CA" dirty="0">
              <a:latin typeface="Arial"/>
              <a:ea typeface="Calibri"/>
              <a:cs typeface="Arial"/>
            </a:endParaRPr>
          </a:p>
        </p:txBody>
      </p:sp>
    </p:spTree>
    <p:extLst>
      <p:ext uri="{BB962C8B-B14F-4D97-AF65-F5344CB8AC3E}">
        <p14:creationId xmlns:p14="http://schemas.microsoft.com/office/powerpoint/2010/main" val="217612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4831B2D6-7103-4E69-88D9-E879EF07F377}" type="slidenum">
              <a:rPr lang="en-US" smtClean="0"/>
              <a:t>9</a:t>
            </a:fld>
            <a:endParaRPr lang="en-US"/>
          </a:p>
        </p:txBody>
      </p:sp>
    </p:spTree>
    <p:extLst>
      <p:ext uri="{BB962C8B-B14F-4D97-AF65-F5344CB8AC3E}">
        <p14:creationId xmlns:p14="http://schemas.microsoft.com/office/powerpoint/2010/main" val="292438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402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noFill/>
              <a:effectLst/>
            </a:endParaRPr>
          </a:p>
        </p:txBody>
      </p:sp>
      <p:sp>
        <p:nvSpPr>
          <p:cNvPr id="2" name="Title 1"/>
          <p:cNvSpPr>
            <a:spLocks noGrp="1"/>
          </p:cNvSpPr>
          <p:nvPr>
            <p:ph type="title" hasCustomPrompt="1"/>
          </p:nvPr>
        </p:nvSpPr>
        <p:spPr>
          <a:xfrm>
            <a:off x="685800" y="890852"/>
            <a:ext cx="7772400" cy="1279325"/>
          </a:xfrm>
        </p:spPr>
        <p:txBody>
          <a:bodyPr anchor="t"/>
          <a:lstStyle>
            <a:lvl1pPr algn="l">
              <a:defRPr sz="4800" b="1" cap="none" baseline="0">
                <a:solidFill>
                  <a:schemeClr val="bg1"/>
                </a:solidFill>
              </a:defRPr>
            </a:lvl1pPr>
          </a:lstStyle>
          <a:p>
            <a:r>
              <a:rPr lang="en-US"/>
              <a:t>Title</a:t>
            </a:r>
            <a:br>
              <a:rPr lang="en-US"/>
            </a:br>
            <a:endParaRPr lang="en-US"/>
          </a:p>
        </p:txBody>
      </p:sp>
      <p:pic>
        <p:nvPicPr>
          <p:cNvPr id="6" name="Picture 5"/>
          <p:cNvPicPr>
            <a:picLocks noChangeAspect="1"/>
          </p:cNvPicPr>
          <p:nvPr userDrawn="1"/>
        </p:nvPicPr>
        <p:blipFill>
          <a:blip r:embed="rId2"/>
          <a:srcRect/>
          <a:stretch/>
        </p:blipFill>
        <p:spPr>
          <a:xfrm>
            <a:off x="5822060" y="4070320"/>
            <a:ext cx="2954049" cy="1073180"/>
          </a:xfrm>
          <a:prstGeom prst="rect">
            <a:avLst/>
          </a:prstGeom>
        </p:spPr>
      </p:pic>
      <p:sp>
        <p:nvSpPr>
          <p:cNvPr id="12" name="Text Placeholder 11"/>
          <p:cNvSpPr>
            <a:spLocks noGrp="1"/>
          </p:cNvSpPr>
          <p:nvPr>
            <p:ph type="body" sz="quarter" idx="10" hasCustomPrompt="1"/>
          </p:nvPr>
        </p:nvSpPr>
        <p:spPr>
          <a:xfrm>
            <a:off x="685800" y="2511426"/>
            <a:ext cx="7772400" cy="1268413"/>
          </a:xfrm>
        </p:spPr>
        <p:txBody>
          <a:bodyPr/>
          <a:lstStyle>
            <a:lvl1pPr marL="0" indent="0">
              <a:buNone/>
              <a:defRPr sz="2400" b="1">
                <a:solidFill>
                  <a:schemeClr val="bg1"/>
                </a:solidFill>
              </a:defRPr>
            </a:lvl1pPr>
          </a:lstStyle>
          <a:p>
            <a:pPr lvl="0"/>
            <a:r>
              <a:rPr lang="en-US"/>
              <a:t>Presented by:</a:t>
            </a:r>
          </a:p>
        </p:txBody>
      </p:sp>
      <p:sp>
        <p:nvSpPr>
          <p:cNvPr id="14" name="Text Placeholder 13"/>
          <p:cNvSpPr>
            <a:spLocks noGrp="1"/>
          </p:cNvSpPr>
          <p:nvPr>
            <p:ph type="body" sz="quarter" idx="11" hasCustomPrompt="1"/>
          </p:nvPr>
        </p:nvSpPr>
        <p:spPr>
          <a:xfrm>
            <a:off x="182563" y="4070351"/>
            <a:ext cx="5218112" cy="965200"/>
          </a:xfrm>
        </p:spPr>
        <p:txBody>
          <a:bodyPr/>
          <a:lstStyle>
            <a:lvl1pPr marL="0" indent="0">
              <a:spcBef>
                <a:spcPts val="0"/>
              </a:spcBef>
              <a:buNone/>
              <a:defRPr sz="1800" i="1" baseline="0"/>
            </a:lvl1pPr>
          </a:lstStyle>
          <a:p>
            <a:pPr lvl="0"/>
            <a:r>
              <a:rPr lang="en-US"/>
              <a:t>Conference</a:t>
            </a:r>
          </a:p>
          <a:p>
            <a:pPr lvl="0"/>
            <a:r>
              <a:rPr lang="en-US"/>
              <a:t>Location</a:t>
            </a:r>
          </a:p>
          <a:p>
            <a:pPr lvl="0"/>
            <a:r>
              <a:rPr lang="en-US"/>
              <a:t>Date</a:t>
            </a:r>
          </a:p>
        </p:txBody>
      </p:sp>
    </p:spTree>
    <p:extLst>
      <p:ext uri="{BB962C8B-B14F-4D97-AF65-F5344CB8AC3E}">
        <p14:creationId xmlns:p14="http://schemas.microsoft.com/office/powerpoint/2010/main" val="17888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a:p>
        </p:txBody>
      </p:sp>
      <p:sp>
        <p:nvSpPr>
          <p:cNvPr id="6" name="Rectangle 5"/>
          <p:cNvSpPr/>
          <p:nvPr userDrawn="1"/>
        </p:nvSpPr>
        <p:spPr>
          <a:xfrm>
            <a:off x="0" y="4238665"/>
            <a:ext cx="9144000" cy="93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2479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a:p>
        </p:txBody>
      </p:sp>
      <p:sp>
        <p:nvSpPr>
          <p:cNvPr id="6" name="Rectangle 5"/>
          <p:cNvSpPr/>
          <p:nvPr userDrawn="1"/>
        </p:nvSpPr>
        <p:spPr>
          <a:xfrm>
            <a:off x="0" y="4238665"/>
            <a:ext cx="9144000" cy="93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p>
        </p:txBody>
      </p:sp>
      <p:sp>
        <p:nvSpPr>
          <p:cNvPr id="3" name="Content Placeholder 2"/>
          <p:cNvSpPr>
            <a:spLocks noGrp="1"/>
          </p:cNvSpPr>
          <p:nvPr>
            <p:ph idx="1"/>
          </p:nvPr>
        </p:nvSpPr>
        <p:spPr/>
        <p:txBody>
          <a:bodyPr/>
          <a:lstStyle>
            <a:lvl1pPr>
              <a:buSzPct val="100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p:cNvSpPr>
            <a:spLocks noGrp="1"/>
          </p:cNvSpPr>
          <p:nvPr>
            <p:ph type="sldNum" sz="quarter" idx="16"/>
          </p:nvPr>
        </p:nvSpPr>
        <p:spPr>
          <a:xfrm rot="10800000" flipH="1" flipV="1">
            <a:off x="52971" y="4709478"/>
            <a:ext cx="636004" cy="399482"/>
          </a:xfrm>
        </p:spPr>
        <p:txBody>
          <a:bodyPr anchor="ctr"/>
          <a:lstStyle>
            <a:lvl1pPr algn="ctr">
              <a:defRPr sz="1600" b="0">
                <a:solidFill>
                  <a:schemeClr val="bg1">
                    <a:lumMod val="50000"/>
                  </a:schemeClr>
                </a:solidFill>
                <a:latin typeface="Calibri" panose="020F0502020204030204" pitchFamily="34" charset="0"/>
              </a:defRPr>
            </a:lvl1pPr>
          </a:lstStyle>
          <a:p>
            <a:fld id="{F221C231-2CB1-F343-A43B-DE31385C503C}" type="slidenum">
              <a:rPr lang="en-US" smtClean="0">
                <a:solidFill>
                  <a:prstClr val="white">
                    <a:lumMod val="50000"/>
                  </a:prstClr>
                </a:solidFill>
              </a:rPr>
              <a:pPr/>
              <a:t>‹#›</a:t>
            </a:fld>
            <a:endParaRPr lang="en-US">
              <a:solidFill>
                <a:prstClr val="white">
                  <a:lumMod val="50000"/>
                </a:prstClr>
              </a:solidFill>
            </a:endParaRPr>
          </a:p>
        </p:txBody>
      </p:sp>
      <p:pic>
        <p:nvPicPr>
          <p:cNvPr id="6" name="Picture 5">
            <a:extLst>
              <a:ext uri="{FF2B5EF4-FFF2-40B4-BE49-F238E27FC236}">
                <a16:creationId xmlns:a16="http://schemas.microsoft.com/office/drawing/2014/main" id="{EAB6CF2D-951A-4D7E-AB27-502606B95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8749" y="4699298"/>
            <a:ext cx="990600" cy="314382"/>
          </a:xfrm>
          <a:prstGeom prst="rect">
            <a:avLst/>
          </a:prstGeom>
        </p:spPr>
      </p:pic>
    </p:spTree>
    <p:extLst>
      <p:ext uri="{BB962C8B-B14F-4D97-AF65-F5344CB8AC3E}">
        <p14:creationId xmlns:p14="http://schemas.microsoft.com/office/powerpoint/2010/main" val="293566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336F-BF13-434A-90D8-A0C1BBDF8C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ACFDD9-36F0-4124-88B2-E53C6FDDF63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85C2E6-6A49-4F45-BB4B-67F174AEF7D0}"/>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4D24C958-005D-41C2-A9E2-FB4DEA6A3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77FC8-C3F3-4D73-9493-E8893A900D7D}"/>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140274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31B-D4B4-4C80-9A44-68F0B33FC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4712D-9848-4810-A0BB-4F057C437F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C341A-DDBF-4B1E-8EAE-7C9E72B217F5}"/>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5469EABC-EFB3-4608-BB0D-163445F1F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9A6FC-2D06-4BA4-BACE-17308484ABCD}"/>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148761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32D3-B2D5-4831-A43F-DF1AD272CCF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C80F315-4B71-4A30-B856-3B089EC0279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81BF3-5B99-403C-8708-132D6540FE8F}"/>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4B7F32EE-AD69-4911-BABA-6852287E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D8BB8-FA66-4F34-A5F5-BC634918904D}"/>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352569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5FDE-5603-41AE-9BC0-2D608288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F5AA-905D-4961-A88E-A39DF7751D5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CAA47-36FB-4043-A6C1-37F0A4140CD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86D9E-FE35-476F-A186-DD027C06DA39}"/>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6" name="Footer Placeholder 5">
            <a:extLst>
              <a:ext uri="{FF2B5EF4-FFF2-40B4-BE49-F238E27FC236}">
                <a16:creationId xmlns:a16="http://schemas.microsoft.com/office/drawing/2014/main" id="{A16AF38F-EE56-4BF1-8F2F-D362FE8B3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07BE2-0489-4C5B-80FC-6B87C1282F40}"/>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324934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044E-3606-48EC-8E09-FBD88217902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CF6C5-F140-4A3F-9DD9-2C4A466DB4C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D6BE8-4607-4F42-82B1-5054A659B1C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17AE8-C3E7-415A-8461-D3D705373D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410200-5A83-49E8-882B-D08EE3E56E4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0C9D6-E160-4325-A800-A74716730487}"/>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8" name="Footer Placeholder 7">
            <a:extLst>
              <a:ext uri="{FF2B5EF4-FFF2-40B4-BE49-F238E27FC236}">
                <a16:creationId xmlns:a16="http://schemas.microsoft.com/office/drawing/2014/main" id="{B10A494B-51EE-4E3F-816D-E9160E7DD6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06C511-B4A8-445B-9347-80756781B8E4}"/>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35954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325D-5BE6-465E-8B72-48C0686F9B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3D050-F850-4E4D-8F18-77E26BBDB3C5}"/>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4" name="Footer Placeholder 3">
            <a:extLst>
              <a:ext uri="{FF2B5EF4-FFF2-40B4-BE49-F238E27FC236}">
                <a16:creationId xmlns:a16="http://schemas.microsoft.com/office/drawing/2014/main" id="{ECB2A443-34DF-4FE2-83F5-5604942D9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018DC5-504A-407E-85C4-B88E9AD98472}"/>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18414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0C0C9-BA29-4563-8F20-26F59BE86461}"/>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3" name="Footer Placeholder 2">
            <a:extLst>
              <a:ext uri="{FF2B5EF4-FFF2-40B4-BE49-F238E27FC236}">
                <a16:creationId xmlns:a16="http://schemas.microsoft.com/office/drawing/2014/main" id="{E335F93F-2110-4DF5-8FA4-149072B4CD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94629F-3472-41B5-BEE0-972CA829002E}"/>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8682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402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2" name="Title 1"/>
          <p:cNvSpPr>
            <a:spLocks noGrp="1"/>
          </p:cNvSpPr>
          <p:nvPr>
            <p:ph type="title" hasCustomPrompt="1"/>
          </p:nvPr>
        </p:nvSpPr>
        <p:spPr>
          <a:xfrm>
            <a:off x="685800" y="890851"/>
            <a:ext cx="7772400" cy="1279325"/>
          </a:xfrm>
        </p:spPr>
        <p:txBody>
          <a:bodyPr anchor="t"/>
          <a:lstStyle>
            <a:lvl1pPr algn="l">
              <a:defRPr sz="4800" b="1" cap="none" baseline="0">
                <a:solidFill>
                  <a:schemeClr val="bg1"/>
                </a:solidFill>
              </a:defRPr>
            </a:lvl1pPr>
          </a:lstStyle>
          <a:p>
            <a:r>
              <a:rPr lang="en-US"/>
              <a:t>Title</a:t>
            </a:r>
            <a:br>
              <a:rPr lang="en-US"/>
            </a:br>
            <a:endParaRPr lang="en-US"/>
          </a:p>
        </p:txBody>
      </p:sp>
      <p:pic>
        <p:nvPicPr>
          <p:cNvPr id="6" name="Picture 5"/>
          <p:cNvPicPr>
            <a:picLocks noChangeAspect="1"/>
          </p:cNvPicPr>
          <p:nvPr userDrawn="1"/>
        </p:nvPicPr>
        <p:blipFill>
          <a:blip r:embed="rId2"/>
          <a:srcRect/>
          <a:stretch/>
        </p:blipFill>
        <p:spPr>
          <a:xfrm>
            <a:off x="5822060" y="4070320"/>
            <a:ext cx="2954049" cy="1073180"/>
          </a:xfrm>
          <a:prstGeom prst="rect">
            <a:avLst/>
          </a:prstGeom>
        </p:spPr>
      </p:pic>
      <p:sp>
        <p:nvSpPr>
          <p:cNvPr id="12" name="Text Placeholder 11"/>
          <p:cNvSpPr>
            <a:spLocks noGrp="1"/>
          </p:cNvSpPr>
          <p:nvPr>
            <p:ph type="body" sz="quarter" idx="10" hasCustomPrompt="1"/>
          </p:nvPr>
        </p:nvSpPr>
        <p:spPr>
          <a:xfrm>
            <a:off x="685800" y="2511425"/>
            <a:ext cx="7772400" cy="1268413"/>
          </a:xfrm>
        </p:spPr>
        <p:txBody>
          <a:bodyPr/>
          <a:lstStyle>
            <a:lvl1pPr marL="0" indent="0">
              <a:buNone/>
              <a:defRPr sz="2400" b="1">
                <a:solidFill>
                  <a:schemeClr val="bg1"/>
                </a:solidFill>
              </a:defRPr>
            </a:lvl1pPr>
          </a:lstStyle>
          <a:p>
            <a:pPr lvl="0"/>
            <a:r>
              <a:rPr lang="en-US"/>
              <a:t>Presented by:</a:t>
            </a:r>
          </a:p>
        </p:txBody>
      </p:sp>
      <p:sp>
        <p:nvSpPr>
          <p:cNvPr id="14" name="Text Placeholder 13"/>
          <p:cNvSpPr>
            <a:spLocks noGrp="1"/>
          </p:cNvSpPr>
          <p:nvPr>
            <p:ph type="body" sz="quarter" idx="11" hasCustomPrompt="1"/>
          </p:nvPr>
        </p:nvSpPr>
        <p:spPr>
          <a:xfrm>
            <a:off x="182563" y="4070350"/>
            <a:ext cx="5218112" cy="965200"/>
          </a:xfrm>
        </p:spPr>
        <p:txBody>
          <a:bodyPr/>
          <a:lstStyle>
            <a:lvl1pPr marL="0" indent="0">
              <a:spcBef>
                <a:spcPts val="0"/>
              </a:spcBef>
              <a:buNone/>
              <a:defRPr sz="1800" i="1" baseline="0"/>
            </a:lvl1pPr>
          </a:lstStyle>
          <a:p>
            <a:pPr lvl="0"/>
            <a:r>
              <a:rPr lang="en-US"/>
              <a:t>Conference</a:t>
            </a:r>
          </a:p>
          <a:p>
            <a:pPr lvl="0"/>
            <a:r>
              <a:rPr lang="en-US"/>
              <a:t>Location</a:t>
            </a:r>
          </a:p>
          <a:p>
            <a:pPr lvl="0"/>
            <a:r>
              <a:rPr lang="en-US"/>
              <a:t>Date</a:t>
            </a:r>
          </a:p>
        </p:txBody>
      </p:sp>
    </p:spTree>
    <p:extLst>
      <p:ext uri="{BB962C8B-B14F-4D97-AF65-F5344CB8AC3E}">
        <p14:creationId xmlns:p14="http://schemas.microsoft.com/office/powerpoint/2010/main" val="141349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BE9C-2D03-4BF4-88C9-1CD4F180FFF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0512A98-5BC2-40BD-9235-96958E60FD9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91AE51-740F-417C-AACF-B9EEB931FD6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65E067-4C06-4E84-A538-F3008B521065}"/>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6" name="Footer Placeholder 5">
            <a:extLst>
              <a:ext uri="{FF2B5EF4-FFF2-40B4-BE49-F238E27FC236}">
                <a16:creationId xmlns:a16="http://schemas.microsoft.com/office/drawing/2014/main" id="{D691F908-11C3-4F3D-AA2E-59B3A0E54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C2ACBE-9188-4920-B2E3-EE3BA268AE0C}"/>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2739632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3799-68A7-4393-A354-7184F8E2BC0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2AA2A4-C14F-45DC-8541-6D6F3422CAA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26C18EF-463F-4CAC-B653-41B47B76509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8F6A04-1F0F-46F9-8564-5B5E66BAC6A3}"/>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6" name="Footer Placeholder 5">
            <a:extLst>
              <a:ext uri="{FF2B5EF4-FFF2-40B4-BE49-F238E27FC236}">
                <a16:creationId xmlns:a16="http://schemas.microsoft.com/office/drawing/2014/main" id="{2CB9A50E-B89E-43DD-B00B-C1F1C4D6F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AE01-E168-4F62-84D7-617F2D099964}"/>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107962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26DE-A181-4EA6-BF48-6C8F33E6D5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8F67B-F2B9-4621-918D-26716C2DE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28F33-4CFE-4A2D-B2F5-78728976AC5F}"/>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6F068130-9E8B-409F-9B79-87787EA14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C9E89-6075-4D6D-8934-BC5793E11F23}"/>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20773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B52A37-B724-4308-880F-E47D91F44E9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4287C-4CAE-4F69-A222-EB29AC3583D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90AB3-39F4-4E5F-B739-347007D078E5}"/>
              </a:ext>
            </a:extLst>
          </p:cNvPr>
          <p:cNvSpPr>
            <a:spLocks noGrp="1"/>
          </p:cNvSpPr>
          <p:nvPr>
            <p:ph type="dt" sz="half" idx="10"/>
          </p:nvPr>
        </p:nvSpPr>
        <p:spPr/>
        <p:txBody>
          <a:body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CAEA8515-2579-4B00-90AD-F075B23E7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FCE1D-043D-4E2A-92F1-CFC8210C7309}"/>
              </a:ext>
            </a:extLst>
          </p:cNvPr>
          <p:cNvSpPr>
            <a:spLocks noGrp="1"/>
          </p:cNvSpPr>
          <p:nvPr>
            <p:ph type="sldNum" sz="quarter" idx="12"/>
          </p:nvPr>
        </p:nvSpPr>
        <p:spPr/>
        <p:txBody>
          <a:bodyPr/>
          <a:lstStyle/>
          <a:p>
            <a:fld id="{826F53B4-9C59-4853-858F-F39FBBD14364}" type="slidenum">
              <a:rPr lang="en-US" smtClean="0"/>
              <a:t>‹#›</a:t>
            </a:fld>
            <a:endParaRPr lang="en-US"/>
          </a:p>
        </p:txBody>
      </p:sp>
    </p:spTree>
    <p:extLst>
      <p:ext uri="{BB962C8B-B14F-4D97-AF65-F5344CB8AC3E}">
        <p14:creationId xmlns:p14="http://schemas.microsoft.com/office/powerpoint/2010/main" val="1550708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800"/>
            <a:ext cx="7772400" cy="1595818"/>
          </a:xfrm>
        </p:spPr>
        <p:txBody>
          <a:bodyPr anchor="t"/>
          <a:lstStyle>
            <a:lvl1pPr algn="l">
              <a:defRPr sz="4400" b="1"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7481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8849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a:t>Click To Edit Master Title Style</a:t>
            </a:r>
          </a:p>
        </p:txBody>
      </p:sp>
      <p:sp>
        <p:nvSpPr>
          <p:cNvPr id="4" name="Content Placeholder 3"/>
          <p:cNvSpPr>
            <a:spLocks noGrp="1"/>
          </p:cNvSpPr>
          <p:nvPr>
            <p:ph sz="quarter" idx="10"/>
          </p:nvPr>
        </p:nvSpPr>
        <p:spPr>
          <a:xfrm>
            <a:off x="688975" y="2401888"/>
            <a:ext cx="7772400" cy="235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33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253873"/>
            <a:ext cx="7767638" cy="1018215"/>
          </a:xfrm>
        </p:spPr>
        <p:txBody>
          <a:bodyPr anchor="t"/>
          <a:lstStyle>
            <a:lvl1pPr>
              <a:defRPr sz="2800">
                <a:solidFill>
                  <a:srgbClr val="002060"/>
                </a:solidFill>
              </a:defRPr>
            </a:lvl1pPr>
          </a:lstStyle>
          <a:p>
            <a:r>
              <a:rPr lang="en-US"/>
              <a:t>Click to edit Master title style</a:t>
            </a:r>
          </a:p>
        </p:txBody>
      </p:sp>
      <p:pic>
        <p:nvPicPr>
          <p:cNvPr id="5" name="Picture 4"/>
          <p:cNvPicPr>
            <a:picLocks noChangeAspect="1"/>
          </p:cNvPicPr>
          <p:nvPr userDrawn="1"/>
        </p:nvPicPr>
        <p:blipFill>
          <a:blip r:embed="rId2"/>
          <a:srcRect/>
          <a:stretch/>
        </p:blipFill>
        <p:spPr>
          <a:xfrm>
            <a:off x="7953215" y="4706747"/>
            <a:ext cx="1006796" cy="365760"/>
          </a:xfrm>
          <a:prstGeom prst="rect">
            <a:avLst/>
          </a:prstGeom>
        </p:spPr>
      </p:pic>
    </p:spTree>
    <p:extLst>
      <p:ext uri="{BB962C8B-B14F-4D97-AF65-F5344CB8AC3E}">
        <p14:creationId xmlns:p14="http://schemas.microsoft.com/office/powerpoint/2010/main" val="21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253873"/>
            <a:ext cx="7767638" cy="1018215"/>
          </a:xfrm>
        </p:spPr>
        <p:txBody>
          <a:bodyPr anchor="t"/>
          <a:lstStyle>
            <a:lvl1pPr>
              <a:defRPr sz="2800">
                <a:solidFill>
                  <a:srgbClr val="002060"/>
                </a:solidFill>
              </a:defRPr>
            </a:lvl1pPr>
          </a:lstStyle>
          <a:p>
            <a:r>
              <a:rPr lang="en-US"/>
              <a:t>Click to edit Master title style</a:t>
            </a:r>
          </a:p>
        </p:txBody>
      </p:sp>
      <p:pic>
        <p:nvPicPr>
          <p:cNvPr id="5" name="Picture 4"/>
          <p:cNvPicPr>
            <a:picLocks noChangeAspect="1"/>
          </p:cNvPicPr>
          <p:nvPr userDrawn="1"/>
        </p:nvPicPr>
        <p:blipFill>
          <a:blip r:embed="rId2"/>
          <a:srcRect/>
          <a:stretch/>
        </p:blipFill>
        <p:spPr>
          <a:xfrm>
            <a:off x="7953215" y="4706747"/>
            <a:ext cx="1006796" cy="365760"/>
          </a:xfrm>
          <a:prstGeom prst="rect">
            <a:avLst/>
          </a:prstGeom>
        </p:spPr>
      </p:pic>
      <p:sp>
        <p:nvSpPr>
          <p:cNvPr id="4" name="Content Placeholder 3"/>
          <p:cNvSpPr>
            <a:spLocks noGrp="1"/>
          </p:cNvSpPr>
          <p:nvPr>
            <p:ph sz="quarter" idx="17"/>
          </p:nvPr>
        </p:nvSpPr>
        <p:spPr>
          <a:xfrm>
            <a:off x="688975" y="1463675"/>
            <a:ext cx="7767638" cy="312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67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p:cNvPicPr>
            <a:picLocks noChangeAspect="1"/>
          </p:cNvPicPr>
          <p:nvPr userDrawn="1"/>
        </p:nvPicPr>
        <p:blipFill>
          <a:blip r:embed="rId2"/>
          <a:srcRect/>
          <a:stretch/>
        </p:blipFill>
        <p:spPr>
          <a:xfrm>
            <a:off x="7920651" y="4694555"/>
            <a:ext cx="1006796" cy="365760"/>
          </a:xfrm>
          <a:prstGeom prst="rect">
            <a:avLst/>
          </a:prstGeom>
        </p:spPr>
      </p:pic>
    </p:spTree>
    <p:extLst>
      <p:ext uri="{BB962C8B-B14F-4D97-AF65-F5344CB8AC3E}">
        <p14:creationId xmlns:p14="http://schemas.microsoft.com/office/powerpoint/2010/main" val="4084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p:cNvPicPr>
            <a:picLocks noChangeAspect="1"/>
          </p:cNvPicPr>
          <p:nvPr userDrawn="1"/>
        </p:nvPicPr>
        <p:blipFill>
          <a:blip r:embed="rId2"/>
          <a:srcRect/>
          <a:stretch/>
        </p:blipFill>
        <p:spPr>
          <a:xfrm>
            <a:off x="7920651" y="4694555"/>
            <a:ext cx="1006796" cy="365760"/>
          </a:xfrm>
          <a:prstGeom prst="rect">
            <a:avLst/>
          </a:prstGeom>
        </p:spPr>
      </p:pic>
      <p:sp>
        <p:nvSpPr>
          <p:cNvPr id="4" name="Content Placeholder 3"/>
          <p:cNvSpPr>
            <a:spLocks noGrp="1"/>
          </p:cNvSpPr>
          <p:nvPr>
            <p:ph sz="quarter" idx="17"/>
          </p:nvPr>
        </p:nvSpPr>
        <p:spPr>
          <a:xfrm>
            <a:off x="688975" y="1474788"/>
            <a:ext cx="7734300" cy="306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8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A48013-BAD7-49BF-B955-64B9C79AB6C8}"/>
              </a:ext>
            </a:extLst>
          </p:cNvPr>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a:extLst>
              <a:ext uri="{FF2B5EF4-FFF2-40B4-BE49-F238E27FC236}">
                <a16:creationId xmlns:a16="http://schemas.microsoft.com/office/drawing/2014/main" id="{ACBB3A11-F97E-4397-AEE2-028524429CC4}"/>
              </a:ext>
            </a:extLst>
          </p:cNvPr>
          <p:cNvPicPr>
            <a:picLocks noChangeAspect="1"/>
          </p:cNvPicPr>
          <p:nvPr userDrawn="1"/>
        </p:nvPicPr>
        <p:blipFill>
          <a:blip r:embed="rId2"/>
          <a:srcRect/>
          <a:stretch/>
        </p:blipFill>
        <p:spPr>
          <a:xfrm>
            <a:off x="7919877" y="4680478"/>
            <a:ext cx="1006796" cy="365760"/>
          </a:xfrm>
          <a:prstGeom prst="rect">
            <a:avLst/>
          </a:prstGeom>
        </p:spPr>
      </p:pic>
      <p:sp>
        <p:nvSpPr>
          <p:cNvPr id="10" name="Content Placeholder 9">
            <a:extLst>
              <a:ext uri="{FF2B5EF4-FFF2-40B4-BE49-F238E27FC236}">
                <a16:creationId xmlns:a16="http://schemas.microsoft.com/office/drawing/2014/main" id="{3ED1F5BC-8D56-4CF9-9B33-C7A764EF22A2}"/>
              </a:ext>
            </a:extLst>
          </p:cNvPr>
          <p:cNvSpPr>
            <a:spLocks noGrp="1"/>
          </p:cNvSpPr>
          <p:nvPr>
            <p:ph sz="quarter" idx="10"/>
          </p:nvPr>
        </p:nvSpPr>
        <p:spPr>
          <a:xfrm>
            <a:off x="655638" y="1355725"/>
            <a:ext cx="3806115"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7DAA07FF-0CBB-4173-A824-4A64C7D41C76}"/>
              </a:ext>
            </a:extLst>
          </p:cNvPr>
          <p:cNvSpPr>
            <a:spLocks noGrp="1"/>
          </p:cNvSpPr>
          <p:nvPr>
            <p:ph sz="quarter" idx="11"/>
          </p:nvPr>
        </p:nvSpPr>
        <p:spPr>
          <a:xfrm>
            <a:off x="4682249" y="1355725"/>
            <a:ext cx="3741026"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1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975" y="288925"/>
            <a:ext cx="7767638" cy="91211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88975" y="1427162"/>
            <a:ext cx="7767638" cy="3200400"/>
          </a:xfrm>
          <a:prstGeom prst="rect">
            <a:avLst/>
          </a:prstGeom>
          <a:noFill/>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rot="10800000" flipH="1" flipV="1">
            <a:off x="8224369" y="4864802"/>
            <a:ext cx="228600" cy="228600"/>
          </a:xfrm>
          <a:prstGeom prst="rect">
            <a:avLst/>
          </a:prstGeom>
        </p:spPr>
        <p:txBody>
          <a:bodyPr vert="horz" lIns="0" tIns="0" rIns="0" bIns="0" rtlCol="0" anchor="t"/>
          <a:lstStyle>
            <a:lvl1pPr algn="r">
              <a:defRPr sz="700" b="0">
                <a:solidFill>
                  <a:schemeClr val="tx1">
                    <a:tint val="75000"/>
                  </a:schemeClr>
                </a:solidFill>
              </a:defRPr>
            </a:lvl1pPr>
          </a:lstStyle>
          <a:p>
            <a:fld id="{F221C231-2CB1-F343-A43B-DE31385C503C}" type="slidenum">
              <a:rPr lang="en-US" smtClean="0"/>
              <a:pPr/>
              <a:t>‹#›</a:t>
            </a:fld>
            <a:endParaRPr lang="en-US"/>
          </a:p>
        </p:txBody>
      </p:sp>
    </p:spTree>
    <p:extLst>
      <p:ext uri="{BB962C8B-B14F-4D97-AF65-F5344CB8AC3E}">
        <p14:creationId xmlns:p14="http://schemas.microsoft.com/office/powerpoint/2010/main" val="1514622492"/>
      </p:ext>
    </p:extLst>
  </p:cSld>
  <p:clrMap bg1="lt1" tx1="dk1" bg2="lt2" tx2="dk2" accent1="accent1" accent2="accent2" accent3="accent3" accent4="accent4" accent5="accent5" accent6="accent6" hlink="hlink" folHlink="folHlink"/>
  <p:sldLayoutIdLst>
    <p:sldLayoutId id="2147483661" r:id="rId1"/>
    <p:sldLayoutId id="2147483713" r:id="rId2"/>
    <p:sldLayoutId id="2147483714" r:id="rId3"/>
    <p:sldLayoutId id="2147483706" r:id="rId4"/>
    <p:sldLayoutId id="2147483711" r:id="rId5"/>
    <p:sldLayoutId id="2147483707" r:id="rId6"/>
    <p:sldLayoutId id="2147483702" r:id="rId7"/>
    <p:sldLayoutId id="2147483708" r:id="rId8"/>
    <p:sldLayoutId id="2147483709" r:id="rId9"/>
    <p:sldLayoutId id="2147483669" r:id="rId10"/>
    <p:sldLayoutId id="2147483705" r:id="rId11"/>
    <p:sldLayoutId id="214748371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572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Arial" panose="020B0604020202020204" pitchFamily="34" charset="0"/>
          <a:ea typeface="+mn-ea"/>
          <a:cs typeface="Arial" panose="020B0604020202020204" pitchFamily="34" charset="0"/>
        </a:defRPr>
      </a:lvl1pPr>
      <a:lvl2pPr marL="574675" indent="-342900" algn="l" defTabSz="457200" rtl="0" eaLnBrk="1" latinLnBrk="0" hangingPunct="1">
        <a:lnSpc>
          <a:spcPct val="100000"/>
        </a:lnSpc>
        <a:spcBef>
          <a:spcPct val="20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2pPr>
      <a:lvl3pPr marL="688975" indent="-231775"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3pPr>
      <a:lvl4pPr marL="912813" indent="-223838"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4pPr>
      <a:lvl5pPr marL="1146175" indent="-233363"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B5764-4D4F-408A-A99F-A9A692D2938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9B03F-6107-48C8-BF1C-F13F2AE4434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0D03C-0D68-44A6-B512-E434C78729E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5D3AC5-81D0-4D1F-B14B-E52AD2B86B07}" type="datetimeFigureOut">
              <a:rPr lang="en-US" smtClean="0"/>
              <a:t>2025-11-25</a:t>
            </a:fld>
            <a:endParaRPr lang="en-US"/>
          </a:p>
        </p:txBody>
      </p:sp>
      <p:sp>
        <p:nvSpPr>
          <p:cNvPr id="5" name="Footer Placeholder 4">
            <a:extLst>
              <a:ext uri="{FF2B5EF4-FFF2-40B4-BE49-F238E27FC236}">
                <a16:creationId xmlns:a16="http://schemas.microsoft.com/office/drawing/2014/main" id="{E5C10A99-A687-445F-9889-620FFBE8594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AB6C4D-B94C-451C-B4E7-74596C1D5CB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6F53B4-9C59-4853-858F-F39FBBD14364}" type="slidenum">
              <a:rPr lang="en-US" smtClean="0"/>
              <a:t>‹#›</a:t>
            </a:fld>
            <a:endParaRPr lang="en-US"/>
          </a:p>
        </p:txBody>
      </p:sp>
    </p:spTree>
    <p:extLst>
      <p:ext uri="{BB962C8B-B14F-4D97-AF65-F5344CB8AC3E}">
        <p14:creationId xmlns:p14="http://schemas.microsoft.com/office/powerpoint/2010/main" val="377129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hyperlink" Target="https://pubmed.ncbi.nlm.nih.gov/38447639/"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pubmed.ncbi.nlm.nih.gov/38447639/"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hyperlink" Target="https://pubmed.ncbi.nlm.nih.gov/38447639/"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hyperlink" Target="http://www.ictmg.or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hyperlink" Target="https://doi.org/10.1016/j.bja.2023.11.009"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pubmed.ncbi.nlm.nih.gov/38447639/"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8C1ED-0BFE-6CCF-6F7F-F5C4531DF942}"/>
              </a:ext>
            </a:extLst>
          </p:cNvPr>
          <p:cNvSpPr>
            <a:spLocks noGrp="1"/>
          </p:cNvSpPr>
          <p:nvPr>
            <p:ph sz="quarter" idx="17"/>
          </p:nvPr>
        </p:nvSpPr>
        <p:spPr>
          <a:xfrm>
            <a:off x="591184" y="519748"/>
            <a:ext cx="8096141" cy="4224972"/>
          </a:xfrm>
        </p:spPr>
        <p:txBody>
          <a:bodyPr/>
          <a:lstStyle/>
          <a:p>
            <a:pPr marL="0" indent="0">
              <a:buNone/>
            </a:pPr>
            <a:r>
              <a:rPr lang="en-US" altLang="en-US" sz="1800" dirty="0">
                <a:latin typeface="Arial"/>
                <a:cs typeface="Arial"/>
              </a:rPr>
              <a:t>The International Collaboration for Transfusion Medicine Guidelines (ICTMG) has created this slide deck to support knowledge mobilization for this guideline. </a:t>
            </a:r>
          </a:p>
          <a:p>
            <a:pPr marL="0" indent="0">
              <a:buNone/>
            </a:pPr>
            <a:endParaRPr lang="en-US" altLang="en-US"/>
          </a:p>
          <a:p>
            <a:pPr marL="0" indent="0" algn="ctr">
              <a:buNone/>
            </a:pPr>
            <a:r>
              <a:rPr lang="en-US" altLang="en-US" b="1" dirty="0">
                <a:solidFill>
                  <a:srgbClr val="FF0000"/>
                </a:solidFill>
                <a:latin typeface="Arial"/>
                <a:cs typeface="Arial"/>
              </a:rPr>
              <a:t>We encourage the use of this deck by health-care professionals for education or training purposes. </a:t>
            </a:r>
            <a:br>
              <a:rPr lang="en-US" altLang="en-US" dirty="0">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marL="0" indent="0">
              <a:buNone/>
            </a:pPr>
            <a:r>
              <a:rPr lang="en-US" altLang="en-US" sz="1800" dirty="0">
                <a:latin typeface="Arial"/>
                <a:cs typeface="Arial"/>
              </a:rPr>
              <a:t>Kindly use the material under the following conditions:</a:t>
            </a:r>
            <a:endParaRPr lang="en-CA" altLang="en-US" sz="1800" dirty="0">
              <a:latin typeface="Arial"/>
              <a:cs typeface="Arial"/>
            </a:endParaRPr>
          </a:p>
          <a:p>
            <a:pPr lvl="1"/>
            <a:r>
              <a:rPr lang="en-CA" altLang="en-US" sz="1800" dirty="0">
                <a:latin typeface="Arial"/>
                <a:cs typeface="Arial"/>
              </a:rPr>
              <a:t>Cite the ICTMG as a reference.</a:t>
            </a:r>
            <a:endParaRPr lang="en-US" altLang="en-US" sz="1800" dirty="0">
              <a:latin typeface="Arial"/>
              <a:cs typeface="Arial"/>
            </a:endParaRPr>
          </a:p>
          <a:p>
            <a:pPr lvl="1"/>
            <a:r>
              <a:rPr lang="en-CA" altLang="en-US" sz="1800" dirty="0">
                <a:latin typeface="Arial"/>
                <a:cs typeface="Arial"/>
              </a:rPr>
              <a:t>Use the ICTMG logo on these slides in your presentation. </a:t>
            </a:r>
          </a:p>
          <a:p>
            <a:pPr lvl="1"/>
            <a:r>
              <a:rPr lang="en-CA" altLang="en-US" sz="1800" dirty="0">
                <a:latin typeface="Arial"/>
                <a:cs typeface="Arial"/>
              </a:rPr>
              <a:t>Do not modify the ICTMG statement of recommendations.</a:t>
            </a:r>
          </a:p>
          <a:p>
            <a:pPr lvl="1"/>
            <a:r>
              <a:rPr lang="en-CA" altLang="en-US" sz="1800" dirty="0">
                <a:latin typeface="Arial"/>
                <a:cs typeface="Arial"/>
              </a:rPr>
              <a:t>Do not modify the slide content.</a:t>
            </a:r>
            <a:endParaRPr lang="en-US" sz="1800" dirty="0">
              <a:latin typeface="Arial"/>
              <a:cs typeface="Arial"/>
            </a:endParaRPr>
          </a:p>
        </p:txBody>
      </p:sp>
    </p:spTree>
    <p:custDataLst>
      <p:tags r:id="rId1"/>
    </p:custDataLst>
    <p:extLst>
      <p:ext uri="{BB962C8B-B14F-4D97-AF65-F5344CB8AC3E}">
        <p14:creationId xmlns:p14="http://schemas.microsoft.com/office/powerpoint/2010/main" val="147094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FD88D18-EAD7-4E44-B9DF-79E2B21FBE63}"/>
              </a:ext>
            </a:extLst>
          </p:cNvPr>
          <p:cNvCxnSpPr/>
          <p:nvPr/>
        </p:nvCxnSpPr>
        <p:spPr>
          <a:xfrm>
            <a:off x="476249" y="1254419"/>
            <a:ext cx="676275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39A74EC0-D1B1-4C0C-99EF-264E369DC5C6}"/>
              </a:ext>
            </a:extLst>
          </p:cNvPr>
          <p:cNvSpPr txBox="1">
            <a:spLocks/>
          </p:cNvSpPr>
          <p:nvPr/>
        </p:nvSpPr>
        <p:spPr>
          <a:xfrm>
            <a:off x="476249" y="4612921"/>
            <a:ext cx="6863160" cy="462961"/>
          </a:xfrm>
          <a:prstGeom prst="rect">
            <a:avLst/>
          </a:prstGeom>
        </p:spPr>
        <p:txBody>
          <a:bodyPr vert="horz" lIns="68580" tIns="34290" rIns="68580" bIns="34290" rtlCol="0" anchor="t">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825" b="1" dirty="0"/>
              <a:t>Source: </a:t>
            </a:r>
            <a:r>
              <a:rPr lang="en-CA" sz="825" dirty="0"/>
              <a:t>Callum J, Skubas NJ</a:t>
            </a:r>
            <a:r>
              <a:rPr lang="en-CA" sz="825" i="0" dirty="0">
                <a:effectLst/>
              </a:rPr>
              <a:t>, </a:t>
            </a:r>
            <a:r>
              <a:rPr lang="en-CA" sz="825" dirty="0"/>
              <a:t>Bathla A</a:t>
            </a:r>
            <a:r>
              <a:rPr lang="en-CA" sz="825" i="0" dirty="0">
                <a:effectLst/>
              </a:rPr>
              <a:t>, </a:t>
            </a:r>
            <a:r>
              <a:rPr lang="en-CA" sz="825" dirty="0"/>
              <a:t>Keshavarz H</a:t>
            </a:r>
            <a:r>
              <a:rPr lang="en-CA" sz="825" i="0" dirty="0">
                <a:effectLst/>
              </a:rPr>
              <a:t>, </a:t>
            </a:r>
            <a:r>
              <a:rPr lang="en-CA" sz="825" dirty="0"/>
              <a:t>Clark EG</a:t>
            </a:r>
            <a:r>
              <a:rPr lang="en-CA" sz="825" i="0" dirty="0">
                <a:effectLst/>
              </a:rPr>
              <a:t>, </a:t>
            </a:r>
            <a:r>
              <a:rPr lang="en-CA" sz="825" dirty="0"/>
              <a:t>Rochwerg B</a:t>
            </a:r>
            <a:r>
              <a:rPr lang="en-CA" sz="825" i="0" dirty="0">
                <a:effectLst/>
              </a:rPr>
              <a:t>, </a:t>
            </a:r>
            <a:r>
              <a:rPr lang="en-CA" sz="825" dirty="0"/>
              <a:t>Fergusson D</a:t>
            </a:r>
            <a:r>
              <a:rPr lang="en-CA" sz="825" i="0" dirty="0">
                <a:effectLst/>
              </a:rPr>
              <a:t>, </a:t>
            </a:r>
            <a:r>
              <a:rPr lang="en-CA" sz="825" dirty="0" err="1"/>
              <a:t>Arbous</a:t>
            </a:r>
            <a:r>
              <a:rPr lang="en-CA" sz="825" dirty="0"/>
              <a:t> S</a:t>
            </a:r>
            <a:r>
              <a:rPr lang="en-CA" sz="825" i="0" dirty="0">
                <a:effectLst/>
              </a:rPr>
              <a:t>, </a:t>
            </a:r>
            <a:r>
              <a:rPr lang="en-CA" sz="825" dirty="0"/>
              <a:t>Bauer SR</a:t>
            </a:r>
            <a:r>
              <a:rPr lang="en-CA" sz="825" i="0" dirty="0">
                <a:effectLst/>
              </a:rPr>
              <a:t>, </a:t>
            </a:r>
            <a:r>
              <a:rPr lang="en-CA" sz="825" dirty="0"/>
              <a:t>China L</a:t>
            </a:r>
            <a:r>
              <a:rPr lang="en-CA" sz="825" i="0" dirty="0">
                <a:effectLst/>
              </a:rPr>
              <a:t>, </a:t>
            </a:r>
            <a:r>
              <a:rPr lang="en-CA" sz="825" dirty="0"/>
              <a:t>Fung M</a:t>
            </a:r>
            <a:r>
              <a:rPr lang="en-CA" sz="825" i="0" dirty="0">
                <a:effectLst/>
              </a:rPr>
              <a:t>, </a:t>
            </a:r>
            <a:r>
              <a:rPr lang="en-CA" sz="825" dirty="0"/>
              <a:t>Jug R</a:t>
            </a:r>
            <a:r>
              <a:rPr lang="en-CA" sz="825" i="0" dirty="0">
                <a:effectLst/>
              </a:rPr>
              <a:t>, </a:t>
            </a:r>
            <a:r>
              <a:rPr lang="en-CA" sz="825" dirty="0"/>
              <a:t>Neill M</a:t>
            </a:r>
            <a:r>
              <a:rPr lang="en-CA" sz="825" i="0" dirty="0">
                <a:effectLst/>
              </a:rPr>
              <a:t>, </a:t>
            </a:r>
            <a:r>
              <a:rPr lang="en-CA" sz="825" dirty="0"/>
              <a:t>Paine C</a:t>
            </a:r>
            <a:r>
              <a:rPr lang="en-CA" sz="825" i="0" dirty="0">
                <a:effectLst/>
              </a:rPr>
              <a:t>, </a:t>
            </a:r>
            <a:r>
              <a:rPr lang="en-CA" sz="825" dirty="0"/>
              <a:t>Pavenski K</a:t>
            </a:r>
            <a:r>
              <a:rPr lang="en-CA" sz="825" i="0" dirty="0">
                <a:effectLst/>
              </a:rPr>
              <a:t>, </a:t>
            </a:r>
            <a:r>
              <a:rPr lang="en-CA" sz="825" dirty="0"/>
              <a:t>Shah PS</a:t>
            </a:r>
            <a:r>
              <a:rPr lang="en-CA" sz="825" i="0" dirty="0">
                <a:effectLst/>
              </a:rPr>
              <a:t>, </a:t>
            </a:r>
            <a:r>
              <a:rPr lang="en-CA" sz="825" dirty="0"/>
              <a:t>Robinson </a:t>
            </a:r>
            <a:r>
              <a:rPr lang="en-CA" sz="825" i="0" dirty="0">
                <a:effectLst/>
              </a:rPr>
              <a:t>S, </a:t>
            </a:r>
            <a:r>
              <a:rPr lang="en-CA" sz="825" dirty="0"/>
              <a:t>Shan H, </a:t>
            </a:r>
            <a:r>
              <a:rPr lang="en-CA" sz="825" dirty="0" err="1"/>
              <a:t>Szczepiorkowski</a:t>
            </a:r>
            <a:r>
              <a:rPr lang="en-CA" sz="825" dirty="0"/>
              <a:t> ZM</a:t>
            </a:r>
            <a:r>
              <a:rPr lang="en-CA" sz="825" i="0" dirty="0">
                <a:effectLst/>
              </a:rPr>
              <a:t>, </a:t>
            </a:r>
            <a:r>
              <a:rPr lang="en-CA" sz="825" dirty="0" err="1"/>
              <a:t>Thevenot</a:t>
            </a:r>
            <a:r>
              <a:rPr lang="en-CA" sz="825" dirty="0"/>
              <a:t> T</a:t>
            </a:r>
            <a:r>
              <a:rPr lang="en-CA" sz="825" i="0" dirty="0">
                <a:effectLst/>
              </a:rPr>
              <a:t>, </a:t>
            </a:r>
            <a:r>
              <a:rPr lang="en-CA" sz="825" dirty="0"/>
              <a:t>Wu B</a:t>
            </a:r>
            <a:r>
              <a:rPr lang="en-CA" sz="825" i="0" dirty="0">
                <a:effectLst/>
              </a:rPr>
              <a:t>, </a:t>
            </a:r>
            <a:r>
              <a:rPr lang="en-CA" sz="825" dirty="0"/>
              <a:t>Stanworth S</a:t>
            </a:r>
            <a:r>
              <a:rPr lang="en-CA" sz="825" i="0" dirty="0">
                <a:effectLst/>
              </a:rPr>
              <a:t>, Shehata </a:t>
            </a:r>
            <a:r>
              <a:rPr lang="en-CA" sz="825" dirty="0"/>
              <a:t>N, on behalf </a:t>
            </a:r>
            <a:r>
              <a:rPr lang="en-CA" sz="825" i="0" dirty="0">
                <a:effectLst/>
              </a:rPr>
              <a:t>of the </a:t>
            </a:r>
            <a:r>
              <a:rPr lang="en-CA" sz="825" dirty="0"/>
              <a:t>ICTMG Intravenous Albumin Guideline Group, Use </a:t>
            </a:r>
            <a:r>
              <a:rPr lang="en-CA" sz="825" i="0" dirty="0">
                <a:effectLst/>
              </a:rPr>
              <a:t>of </a:t>
            </a:r>
            <a:r>
              <a:rPr lang="en-CA" sz="825" dirty="0"/>
              <a:t>Intravenous Albumin: A Guideline from </a:t>
            </a:r>
            <a:r>
              <a:rPr lang="en-CA" sz="825" i="0" dirty="0">
                <a:effectLst/>
              </a:rPr>
              <a:t>the </a:t>
            </a:r>
            <a:r>
              <a:rPr lang="en-CA" sz="825" dirty="0"/>
              <a:t>International Collaboration for Transfusion Medicine Guidelines., CHEST (2024), </a:t>
            </a:r>
            <a:r>
              <a:rPr lang="en-CA" sz="825" dirty="0">
                <a:hlinkClick r:id="rId4">
                  <a:extLst>
                    <a:ext uri="{A12FA001-AC4F-418D-AE19-62706E023703}">
                      <ahyp:hlinkClr xmlns:ahyp="http://schemas.microsoft.com/office/drawing/2018/hyperlinkcolor" val="tx"/>
                    </a:ext>
                  </a:extLst>
                </a:hlinkClick>
              </a:rPr>
              <a:t>doi</a:t>
            </a:r>
            <a:r>
              <a:rPr lang="en-CA" sz="825" i="0" dirty="0">
                <a:effectLst/>
                <a:hlinkClick r:id="rId4">
                  <a:extLst>
                    <a:ext uri="{A12FA001-AC4F-418D-AE19-62706E023703}">
                      <ahyp:hlinkClr xmlns:ahyp="http://schemas.microsoft.com/office/drawing/2018/hyperlinkcolor" val="tx"/>
                    </a:ext>
                  </a:extLst>
                </a:hlinkClick>
              </a:rPr>
              <a:t>: </a:t>
            </a:r>
            <a:r>
              <a:rPr lang="en-CA" sz="825" dirty="0">
                <a:hlinkClick r:id="rId4">
                  <a:extLst>
                    <a:ext uri="{A12FA001-AC4F-418D-AE19-62706E023703}">
                      <ahyp:hlinkClr xmlns:ahyp="http://schemas.microsoft.com/office/drawing/2018/hyperlinkcolor" val="tx"/>
                    </a:ext>
                  </a:extLst>
                </a:hlinkClick>
              </a:rPr>
              <a:t>10.1016</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j.chest</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2024.02.049</a:t>
            </a:r>
            <a:endParaRPr lang="en-US" sz="825" dirty="0"/>
          </a:p>
          <a:p>
            <a:pPr algn="l"/>
            <a:endParaRPr lang="en-CA" sz="825" b="1" i="0" dirty="0">
              <a:effectLst/>
              <a:ea typeface="Calibri"/>
              <a:cs typeface="Calibri"/>
            </a:endParaRPr>
          </a:p>
          <a:p>
            <a:pPr algn="l"/>
            <a:endParaRPr lang="en-CA" sz="900" dirty="0"/>
          </a:p>
        </p:txBody>
      </p:sp>
      <p:sp>
        <p:nvSpPr>
          <p:cNvPr id="7" name="Subtitle 2">
            <a:extLst>
              <a:ext uri="{FF2B5EF4-FFF2-40B4-BE49-F238E27FC236}">
                <a16:creationId xmlns:a16="http://schemas.microsoft.com/office/drawing/2014/main" id="{1C8136C8-2CB5-427B-BAA0-FF44701FD2BE}"/>
              </a:ext>
            </a:extLst>
          </p:cNvPr>
          <p:cNvSpPr txBox="1">
            <a:spLocks/>
          </p:cNvSpPr>
          <p:nvPr/>
        </p:nvSpPr>
        <p:spPr>
          <a:xfrm>
            <a:off x="619124" y="1428844"/>
            <a:ext cx="8161245" cy="3186440"/>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650" b="1" dirty="0">
                <a:solidFill>
                  <a:srgbClr val="EE1C25"/>
                </a:solidFill>
                <a:latin typeface="Arial"/>
                <a:cs typeface="Arial"/>
              </a:rPr>
              <a:t>Key messages for health-care professionals include…</a:t>
            </a:r>
          </a:p>
          <a:p>
            <a:pPr algn="l"/>
            <a:endParaRPr lang="en-US" sz="1200" dirty="0">
              <a:solidFill>
                <a:srgbClr val="000000"/>
              </a:solidFill>
              <a:latin typeface="Arial" panose="020B0604020202020204" pitchFamily="34" charset="0"/>
              <a:cs typeface="Arial" panose="020B0604020202020204" pitchFamily="34" charset="0"/>
            </a:endParaRPr>
          </a:p>
          <a:p>
            <a:pPr marL="342900" indent="-342900" algn="l">
              <a:spcAft>
                <a:spcPts val="1200"/>
              </a:spcAft>
              <a:buAutoNum type="arabicPeriod"/>
            </a:pPr>
            <a:r>
              <a:rPr lang="en-US" sz="1650" dirty="0">
                <a:latin typeface="Arial"/>
                <a:ea typeface="+mn-lt"/>
                <a:cs typeface="Arial"/>
              </a:rPr>
              <a:t>Twelve of the 14 recommendations </a:t>
            </a:r>
            <a:r>
              <a:rPr lang="en-US" sz="1650" b="1" dirty="0">
                <a:latin typeface="Arial"/>
                <a:ea typeface="+mn-lt"/>
                <a:cs typeface="Arial"/>
              </a:rPr>
              <a:t>do not </a:t>
            </a:r>
            <a:r>
              <a:rPr lang="en-US" sz="1650" dirty="0">
                <a:latin typeface="Arial"/>
                <a:ea typeface="+mn-lt"/>
                <a:cs typeface="Arial"/>
              </a:rPr>
              <a:t>suggest albumin use in a wide variety of clinical situations where it is commonly transfused. </a:t>
            </a:r>
          </a:p>
          <a:p>
            <a:pPr marL="342900" indent="-342900" algn="l">
              <a:spcAft>
                <a:spcPts val="1200"/>
              </a:spcAft>
              <a:buAutoNum type="arabicPeriod"/>
            </a:pPr>
            <a:r>
              <a:rPr lang="en-US" sz="1650" dirty="0">
                <a:latin typeface="Arial"/>
                <a:ea typeface="+mn-lt"/>
                <a:cs typeface="Arial"/>
              </a:rPr>
              <a:t>This guideline provides actionable recommendations on the use of albumin, a human-derived blood product manufactured from donated human plasma.</a:t>
            </a:r>
            <a:endParaRPr lang="en-US" sz="1013" dirty="0"/>
          </a:p>
          <a:p>
            <a:pPr marL="342900" indent="-342900" algn="l">
              <a:spcAft>
                <a:spcPts val="1200"/>
              </a:spcAft>
              <a:buAutoNum type="arabicPeriod"/>
            </a:pPr>
            <a:r>
              <a:rPr lang="en-US" sz="1650" dirty="0">
                <a:latin typeface="Arial"/>
                <a:ea typeface="+mn-lt"/>
                <a:cs typeface="Arial"/>
              </a:rPr>
              <a:t>Practice audits show highly variable use of albumin between regions.</a:t>
            </a:r>
          </a:p>
          <a:p>
            <a:pPr marL="342900" indent="-342900" algn="l">
              <a:spcAft>
                <a:spcPts val="1200"/>
              </a:spcAft>
              <a:buAutoNum type="arabicPeriod"/>
            </a:pPr>
            <a:r>
              <a:rPr lang="en-US" sz="1650" dirty="0">
                <a:latin typeface="Arial"/>
                <a:ea typeface="+mn-lt"/>
                <a:cs typeface="Arial"/>
              </a:rPr>
              <a:t>There are currently </a:t>
            </a:r>
            <a:r>
              <a:rPr lang="en-US" sz="1650" b="1" dirty="0">
                <a:latin typeface="Arial"/>
                <a:ea typeface="+mn-lt"/>
                <a:cs typeface="Arial"/>
              </a:rPr>
              <a:t>few evidence-based indications that support the routine use of albumin</a:t>
            </a:r>
            <a:r>
              <a:rPr lang="en-US" sz="1650" dirty="0">
                <a:latin typeface="Arial"/>
                <a:ea typeface="+mn-lt"/>
                <a:cs typeface="Arial"/>
              </a:rPr>
              <a:t> in clinical practice to improve patient outcomes. </a:t>
            </a:r>
          </a:p>
          <a:p>
            <a:pPr algn="l"/>
            <a:endParaRPr lang="en-US" sz="1650" dirty="0">
              <a:latin typeface="Arial"/>
              <a:ea typeface="+mn-lt"/>
              <a:cs typeface="Arial"/>
            </a:endParaRPr>
          </a:p>
          <a:p>
            <a:pPr algn="l"/>
            <a:endParaRPr lang="en-US" sz="1650" dirty="0">
              <a:latin typeface="Arial"/>
              <a:ea typeface="+mn-lt"/>
              <a:cs typeface="+mn-lt"/>
            </a:endParaRPr>
          </a:p>
        </p:txBody>
      </p:sp>
      <p:pic>
        <p:nvPicPr>
          <p:cNvPr id="4" name="Picture 6" descr="Logo&#10;&#10;Description automatically generated">
            <a:extLst>
              <a:ext uri="{FF2B5EF4-FFF2-40B4-BE49-F238E27FC236}">
                <a16:creationId xmlns:a16="http://schemas.microsoft.com/office/drawing/2014/main" id="{8E6DF6CD-1B33-D8E8-63B9-E09CA8C35155}"/>
              </a:ext>
            </a:extLst>
          </p:cNvPr>
          <p:cNvPicPr>
            <a:picLocks noChangeAspect="1"/>
          </p:cNvPicPr>
          <p:nvPr/>
        </p:nvPicPr>
        <p:blipFill>
          <a:blip r:embed="rId5"/>
          <a:stretch>
            <a:fillRect/>
          </a:stretch>
        </p:blipFill>
        <p:spPr>
          <a:xfrm>
            <a:off x="7969101" y="4651726"/>
            <a:ext cx="1020727" cy="365531"/>
          </a:xfrm>
          <a:prstGeom prst="rect">
            <a:avLst/>
          </a:prstGeom>
        </p:spPr>
      </p:pic>
      <p:sp>
        <p:nvSpPr>
          <p:cNvPr id="10" name="Title 1">
            <a:extLst>
              <a:ext uri="{FF2B5EF4-FFF2-40B4-BE49-F238E27FC236}">
                <a16:creationId xmlns:a16="http://schemas.microsoft.com/office/drawing/2014/main" id="{70A180C0-9FD5-BD68-5364-F56FF2492BDB}"/>
              </a:ext>
            </a:extLst>
          </p:cNvPr>
          <p:cNvSpPr txBox="1">
            <a:spLocks/>
          </p:cNvSpPr>
          <p:nvPr/>
        </p:nvSpPr>
        <p:spPr>
          <a:xfrm>
            <a:off x="476248" y="522986"/>
            <a:ext cx="8290112" cy="1790700"/>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3600" b="1" dirty="0">
                <a:latin typeface="Arial"/>
                <a:cs typeface="Arial"/>
              </a:rPr>
              <a:t>The guideline's key messages </a:t>
            </a:r>
            <a:endParaRPr lang="en-US" sz="36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218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B189-E646-4524-984A-E03E6FF8AC5B}"/>
              </a:ext>
            </a:extLst>
          </p:cNvPr>
          <p:cNvSpPr>
            <a:spLocks noGrp="1"/>
          </p:cNvSpPr>
          <p:nvPr>
            <p:ph type="ctrTitle"/>
          </p:nvPr>
        </p:nvSpPr>
        <p:spPr>
          <a:xfrm>
            <a:off x="476248" y="522986"/>
            <a:ext cx="8290112" cy="1790700"/>
          </a:xfrm>
        </p:spPr>
        <p:txBody>
          <a:bodyPr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3600" b="1" dirty="0">
                <a:latin typeface="Arial"/>
                <a:cs typeface="Arial"/>
              </a:rPr>
              <a:t>The guideline's key messages </a:t>
            </a:r>
            <a:endParaRPr lang="en-US" sz="36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FD88D18-EAD7-4E44-B9DF-79E2B21FBE63}"/>
              </a:ext>
            </a:extLst>
          </p:cNvPr>
          <p:cNvCxnSpPr/>
          <p:nvPr/>
        </p:nvCxnSpPr>
        <p:spPr>
          <a:xfrm>
            <a:off x="476249" y="1240972"/>
            <a:ext cx="676275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39A74EC0-D1B1-4C0C-99EF-264E369DC5C6}"/>
              </a:ext>
            </a:extLst>
          </p:cNvPr>
          <p:cNvSpPr txBox="1">
            <a:spLocks/>
          </p:cNvSpPr>
          <p:nvPr/>
        </p:nvSpPr>
        <p:spPr>
          <a:xfrm>
            <a:off x="476249" y="4612921"/>
            <a:ext cx="6863160" cy="462961"/>
          </a:xfrm>
          <a:prstGeom prst="rect">
            <a:avLst/>
          </a:prstGeom>
        </p:spPr>
        <p:txBody>
          <a:bodyPr vert="horz" lIns="68580" tIns="34290" rIns="68580" bIns="34290" rtlCol="0" anchor="t">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825" b="1"/>
              <a:t>Source: </a:t>
            </a:r>
            <a:r>
              <a:rPr lang="en-CA" sz="825"/>
              <a:t>Callum J, Skubas NJ</a:t>
            </a:r>
            <a:r>
              <a:rPr lang="en-CA" sz="825" i="0">
                <a:effectLst/>
              </a:rPr>
              <a:t>, </a:t>
            </a:r>
            <a:r>
              <a:rPr lang="en-CA" sz="825"/>
              <a:t>Bathla A</a:t>
            </a:r>
            <a:r>
              <a:rPr lang="en-CA" sz="825" i="0">
                <a:effectLst/>
              </a:rPr>
              <a:t>, </a:t>
            </a:r>
            <a:r>
              <a:rPr lang="en-CA" sz="825"/>
              <a:t>Keshavarz H</a:t>
            </a:r>
            <a:r>
              <a:rPr lang="en-CA" sz="825" i="0">
                <a:effectLst/>
              </a:rPr>
              <a:t>, </a:t>
            </a:r>
            <a:r>
              <a:rPr lang="en-CA" sz="825"/>
              <a:t>Clark EG</a:t>
            </a:r>
            <a:r>
              <a:rPr lang="en-CA" sz="825" i="0">
                <a:effectLst/>
              </a:rPr>
              <a:t>, </a:t>
            </a:r>
            <a:r>
              <a:rPr lang="en-CA" sz="825" err="1"/>
              <a:t>Rochwerg</a:t>
            </a:r>
            <a:r>
              <a:rPr lang="en-CA" sz="825"/>
              <a:t> B</a:t>
            </a:r>
            <a:r>
              <a:rPr lang="en-CA" sz="825" i="0">
                <a:effectLst/>
              </a:rPr>
              <a:t>, </a:t>
            </a:r>
            <a:r>
              <a:rPr lang="en-CA" sz="825"/>
              <a:t>Fergusson D</a:t>
            </a:r>
            <a:r>
              <a:rPr lang="en-CA" sz="825" i="0">
                <a:effectLst/>
              </a:rPr>
              <a:t>, </a:t>
            </a:r>
            <a:r>
              <a:rPr lang="en-CA" sz="825" err="1"/>
              <a:t>Arbous</a:t>
            </a:r>
            <a:r>
              <a:rPr lang="en-CA" sz="825"/>
              <a:t> S</a:t>
            </a:r>
            <a:r>
              <a:rPr lang="en-CA" sz="825" i="0">
                <a:effectLst/>
              </a:rPr>
              <a:t>, </a:t>
            </a:r>
            <a:r>
              <a:rPr lang="en-CA" sz="825"/>
              <a:t>Bauer SR</a:t>
            </a:r>
            <a:r>
              <a:rPr lang="en-CA" sz="825" i="0">
                <a:effectLst/>
              </a:rPr>
              <a:t>, </a:t>
            </a:r>
            <a:r>
              <a:rPr lang="en-CA" sz="825"/>
              <a:t>China L</a:t>
            </a:r>
            <a:r>
              <a:rPr lang="en-CA" sz="825" i="0">
                <a:effectLst/>
              </a:rPr>
              <a:t>, </a:t>
            </a:r>
            <a:r>
              <a:rPr lang="en-CA" sz="825"/>
              <a:t>Fung M</a:t>
            </a:r>
            <a:r>
              <a:rPr lang="en-CA" sz="825" i="0">
                <a:effectLst/>
              </a:rPr>
              <a:t>, </a:t>
            </a:r>
            <a:r>
              <a:rPr lang="en-CA" sz="825"/>
              <a:t>Jug R</a:t>
            </a:r>
            <a:r>
              <a:rPr lang="en-CA" sz="825" i="0">
                <a:effectLst/>
              </a:rPr>
              <a:t>, </a:t>
            </a:r>
            <a:r>
              <a:rPr lang="en-CA" sz="825"/>
              <a:t>Neill M</a:t>
            </a:r>
            <a:r>
              <a:rPr lang="en-CA" sz="825" i="0">
                <a:effectLst/>
              </a:rPr>
              <a:t>, </a:t>
            </a:r>
            <a:r>
              <a:rPr lang="en-CA" sz="825"/>
              <a:t>Paine C</a:t>
            </a:r>
            <a:r>
              <a:rPr lang="en-CA" sz="825" i="0">
                <a:effectLst/>
              </a:rPr>
              <a:t>, </a:t>
            </a:r>
            <a:r>
              <a:rPr lang="en-CA" sz="825" err="1"/>
              <a:t>Pavenski</a:t>
            </a:r>
            <a:r>
              <a:rPr lang="en-CA" sz="825"/>
              <a:t> K</a:t>
            </a:r>
            <a:r>
              <a:rPr lang="en-CA" sz="825" i="0">
                <a:effectLst/>
              </a:rPr>
              <a:t>, </a:t>
            </a:r>
            <a:r>
              <a:rPr lang="en-CA" sz="825"/>
              <a:t>Shah PS</a:t>
            </a:r>
            <a:r>
              <a:rPr lang="en-CA" sz="825" i="0">
                <a:effectLst/>
              </a:rPr>
              <a:t>, </a:t>
            </a:r>
            <a:r>
              <a:rPr lang="en-CA" sz="825"/>
              <a:t>Robinson </a:t>
            </a:r>
            <a:r>
              <a:rPr lang="en-CA" sz="825" i="0">
                <a:effectLst/>
              </a:rPr>
              <a:t>S, </a:t>
            </a:r>
            <a:r>
              <a:rPr lang="en-CA" sz="825"/>
              <a:t>Shan H, </a:t>
            </a:r>
            <a:r>
              <a:rPr lang="en-CA" sz="825" err="1"/>
              <a:t>Szczepiorkowski</a:t>
            </a:r>
            <a:r>
              <a:rPr lang="en-CA" sz="825"/>
              <a:t> ZM</a:t>
            </a:r>
            <a:r>
              <a:rPr lang="en-CA" sz="825" i="0">
                <a:effectLst/>
              </a:rPr>
              <a:t>, </a:t>
            </a:r>
            <a:r>
              <a:rPr lang="en-CA" sz="825"/>
              <a:t>Thevenot T</a:t>
            </a:r>
            <a:r>
              <a:rPr lang="en-CA" sz="825" i="0">
                <a:effectLst/>
              </a:rPr>
              <a:t>, </a:t>
            </a:r>
            <a:r>
              <a:rPr lang="en-CA" sz="825"/>
              <a:t>Wu B</a:t>
            </a:r>
            <a:r>
              <a:rPr lang="en-CA" sz="825" i="0">
                <a:effectLst/>
              </a:rPr>
              <a:t>, </a:t>
            </a:r>
            <a:r>
              <a:rPr lang="en-CA" sz="825"/>
              <a:t>Stanworth S</a:t>
            </a:r>
            <a:r>
              <a:rPr lang="en-CA" sz="825" i="0">
                <a:effectLst/>
              </a:rPr>
              <a:t>, Shehata </a:t>
            </a:r>
            <a:r>
              <a:rPr lang="en-CA" sz="825"/>
              <a:t>N, on behalf </a:t>
            </a:r>
            <a:r>
              <a:rPr lang="en-CA" sz="825" i="0">
                <a:effectLst/>
              </a:rPr>
              <a:t>of the </a:t>
            </a:r>
            <a:r>
              <a:rPr lang="en-CA" sz="825"/>
              <a:t>ICTMG Intravenous Albumin Guideline Group, Use </a:t>
            </a:r>
            <a:r>
              <a:rPr lang="en-CA" sz="825" i="0">
                <a:effectLst/>
              </a:rPr>
              <a:t>of </a:t>
            </a:r>
            <a:r>
              <a:rPr lang="en-CA" sz="825"/>
              <a:t>Intravenous Albumin: A Guideline from </a:t>
            </a:r>
            <a:r>
              <a:rPr lang="en-CA" sz="825" i="0">
                <a:effectLst/>
              </a:rPr>
              <a:t>the </a:t>
            </a:r>
            <a:r>
              <a:rPr lang="en-CA" sz="825"/>
              <a:t>International Collaboration for Transfusion Medicine Guidelines., CHEST (2024), </a:t>
            </a:r>
            <a:r>
              <a:rPr lang="en-CA" sz="825" dirty="0">
                <a:hlinkClick r:id="rId4">
                  <a:extLst>
                    <a:ext uri="{A12FA001-AC4F-418D-AE19-62706E023703}">
                      <ahyp:hlinkClr xmlns:ahyp="http://schemas.microsoft.com/office/drawing/2018/hyperlinkcolor" val="tx"/>
                    </a:ext>
                  </a:extLst>
                </a:hlinkClick>
              </a:rPr>
              <a:t>doi</a:t>
            </a:r>
            <a:r>
              <a:rPr lang="en-CA" sz="825" i="0" dirty="0">
                <a:effectLst/>
                <a:hlinkClick r:id="rId4">
                  <a:extLst>
                    <a:ext uri="{A12FA001-AC4F-418D-AE19-62706E023703}">
                      <ahyp:hlinkClr xmlns:ahyp="http://schemas.microsoft.com/office/drawing/2018/hyperlinkcolor" val="tx"/>
                    </a:ext>
                  </a:extLst>
                </a:hlinkClick>
              </a:rPr>
              <a:t>: </a:t>
            </a:r>
            <a:r>
              <a:rPr lang="en-CA" sz="825" dirty="0">
                <a:hlinkClick r:id="rId4">
                  <a:extLst>
                    <a:ext uri="{A12FA001-AC4F-418D-AE19-62706E023703}">
                      <ahyp:hlinkClr xmlns:ahyp="http://schemas.microsoft.com/office/drawing/2018/hyperlinkcolor" val="tx"/>
                    </a:ext>
                  </a:extLst>
                </a:hlinkClick>
              </a:rPr>
              <a:t>10.1016</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j.chest</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2024.02.049</a:t>
            </a:r>
            <a:endParaRPr lang="en-US" sz="825" dirty="0"/>
          </a:p>
          <a:p>
            <a:pPr algn="l"/>
            <a:endParaRPr lang="en-CA" sz="825" b="1" i="0" dirty="0">
              <a:effectLst/>
              <a:ea typeface="Calibri"/>
              <a:cs typeface="Calibri"/>
            </a:endParaRPr>
          </a:p>
          <a:p>
            <a:pPr algn="l"/>
            <a:endParaRPr lang="en-CA" sz="900"/>
          </a:p>
        </p:txBody>
      </p:sp>
      <p:sp>
        <p:nvSpPr>
          <p:cNvPr id="7" name="Subtitle 2">
            <a:extLst>
              <a:ext uri="{FF2B5EF4-FFF2-40B4-BE49-F238E27FC236}">
                <a16:creationId xmlns:a16="http://schemas.microsoft.com/office/drawing/2014/main" id="{1C8136C8-2CB5-427B-BAA0-FF44701FD2BE}"/>
              </a:ext>
            </a:extLst>
          </p:cNvPr>
          <p:cNvSpPr txBox="1">
            <a:spLocks/>
          </p:cNvSpPr>
          <p:nvPr/>
        </p:nvSpPr>
        <p:spPr>
          <a:xfrm>
            <a:off x="619123" y="1422121"/>
            <a:ext cx="8295716" cy="3193163"/>
          </a:xfrm>
          <a:prstGeom prst="rect">
            <a:avLst/>
          </a:prstGeom>
        </p:spPr>
        <p:txBody>
          <a:bodyPr vert="horz" lIns="68580" tIns="34290" rIns="68580" bIns="34290" rtlCol="0" anchor="t">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650" b="1" dirty="0">
                <a:solidFill>
                  <a:srgbClr val="EE1C25"/>
                </a:solidFill>
                <a:latin typeface="Arial"/>
                <a:cs typeface="Arial"/>
              </a:rPr>
              <a:t>Key messages for researchers include…</a:t>
            </a:r>
          </a:p>
          <a:p>
            <a:pPr algn="l"/>
            <a:endParaRPr lang="en-US" sz="1200" dirty="0">
              <a:solidFill>
                <a:srgbClr val="000000"/>
              </a:solidFill>
              <a:latin typeface="Arial" panose="020B0604020202020204" pitchFamily="34" charset="0"/>
              <a:cs typeface="Arial" panose="020B0604020202020204" pitchFamily="34" charset="0"/>
            </a:endParaRPr>
          </a:p>
          <a:p>
            <a:pPr marL="342900" indent="-342900" algn="l">
              <a:buFont typeface="+mj-lt"/>
              <a:buAutoNum type="arabicPeriod"/>
            </a:pPr>
            <a:r>
              <a:rPr lang="en-US" sz="1650" dirty="0">
                <a:latin typeface="Arial"/>
                <a:ea typeface="+mn-lt"/>
                <a:cs typeface="Arial"/>
              </a:rPr>
              <a:t>The risk of intravenous albumin infusions needs further investigation to allow clinicians to appropriately weigh the risk-benefit profile. </a:t>
            </a:r>
          </a:p>
          <a:p>
            <a:pPr algn="l"/>
            <a:endParaRPr lang="en-US" sz="1013" dirty="0">
              <a:latin typeface="Calibri" panose="020F0502020204030204"/>
              <a:ea typeface="+mn-lt"/>
              <a:cs typeface="Calibri" panose="020F0502020204030204"/>
            </a:endParaRPr>
          </a:p>
          <a:p>
            <a:pPr lvl="2" indent="-342900" algn="l">
              <a:buFont typeface="Wingdings" panose="020B0604020202020204" pitchFamily="34" charset="0"/>
              <a:buChar char="§"/>
            </a:pPr>
            <a:r>
              <a:rPr lang="en-US" sz="1400" dirty="0">
                <a:latin typeface="Arial"/>
                <a:ea typeface="+mn-lt"/>
                <a:cs typeface="Arial"/>
              </a:rPr>
              <a:t>Studies should include </a:t>
            </a:r>
            <a:r>
              <a:rPr lang="en-US" sz="1400" b="1" dirty="0">
                <a:latin typeface="Arial"/>
                <a:ea typeface="+mn-lt"/>
                <a:cs typeface="Arial"/>
              </a:rPr>
              <a:t>patient-important outcomes</a:t>
            </a:r>
          </a:p>
          <a:p>
            <a:pPr marL="342900" lvl="2" algn="l"/>
            <a:endParaRPr lang="en-US" sz="1650" dirty="0">
              <a:latin typeface="Arial"/>
              <a:ea typeface="+mn-lt"/>
              <a:cs typeface="Calibri"/>
            </a:endParaRPr>
          </a:p>
          <a:p>
            <a:pPr marL="342900" indent="-342900" algn="l">
              <a:buAutoNum type="arabicPeriod" startAt="2"/>
            </a:pPr>
            <a:r>
              <a:rPr lang="en-US" sz="1650" dirty="0">
                <a:latin typeface="Arial"/>
                <a:ea typeface="+mn-lt"/>
                <a:cs typeface="Calibri"/>
              </a:rPr>
              <a:t>Future research is needed in multiple clinical settings including: </a:t>
            </a:r>
          </a:p>
          <a:p>
            <a:pPr algn="l"/>
            <a:endParaRPr lang="en-US" sz="1650" dirty="0">
              <a:latin typeface="Arial"/>
              <a:ea typeface="+mn-lt"/>
              <a:cs typeface="Calibri"/>
            </a:endParaRPr>
          </a:p>
          <a:p>
            <a:pPr lvl="2" indent="-342900" algn="l">
              <a:buFont typeface="Wingdings" panose="020B0604020202020204" pitchFamily="34" charset="0"/>
              <a:buChar char="§"/>
            </a:pPr>
            <a:r>
              <a:rPr lang="en-US" sz="1400" b="1" dirty="0">
                <a:latin typeface="Arial"/>
                <a:ea typeface="+mn-lt"/>
                <a:cs typeface="Arial"/>
              </a:rPr>
              <a:t>role and timing of albumin in patients with sepsis</a:t>
            </a:r>
            <a:r>
              <a:rPr lang="en-US" sz="1400" dirty="0">
                <a:latin typeface="Arial"/>
                <a:ea typeface="+mn-lt"/>
                <a:cs typeface="Arial"/>
              </a:rPr>
              <a:t> or other conditions with insufficient response to crystalloids</a:t>
            </a:r>
          </a:p>
          <a:p>
            <a:pPr marL="342900" lvl="2" algn="l"/>
            <a:endParaRPr lang="en-US" sz="1400" dirty="0">
              <a:latin typeface="Arial"/>
              <a:ea typeface="+mn-lt"/>
              <a:cs typeface="Arial"/>
            </a:endParaRPr>
          </a:p>
          <a:p>
            <a:pPr lvl="2" indent="-342900" algn="l">
              <a:buFont typeface="Wingdings" panose="020B0604020202020204" pitchFamily="34" charset="0"/>
              <a:buChar char="§"/>
            </a:pPr>
            <a:r>
              <a:rPr lang="en-US" sz="1400" dirty="0">
                <a:latin typeface="Arial"/>
                <a:ea typeface="+mn-lt"/>
                <a:cs typeface="Arial"/>
              </a:rPr>
              <a:t>role of albumin in patients undergoing </a:t>
            </a:r>
            <a:r>
              <a:rPr lang="en-US" sz="1400" b="1" dirty="0">
                <a:latin typeface="Arial"/>
                <a:ea typeface="+mn-lt"/>
                <a:cs typeface="Arial"/>
              </a:rPr>
              <a:t>non-cardiac surgery</a:t>
            </a:r>
            <a:r>
              <a:rPr lang="en-US" sz="1400" dirty="0">
                <a:latin typeface="Arial"/>
                <a:ea typeface="+mn-lt"/>
                <a:cs typeface="Arial"/>
              </a:rPr>
              <a:t>; for </a:t>
            </a:r>
            <a:r>
              <a:rPr lang="en-US" sz="1400" b="1" dirty="0">
                <a:latin typeface="Arial"/>
                <a:ea typeface="+mn-lt"/>
                <a:cs typeface="Arial"/>
              </a:rPr>
              <a:t>intradialytic hypotension</a:t>
            </a:r>
            <a:r>
              <a:rPr lang="en-US" sz="1400" dirty="0">
                <a:latin typeface="Arial"/>
                <a:ea typeface="+mn-lt"/>
                <a:cs typeface="Arial"/>
              </a:rPr>
              <a:t>; and for patients with </a:t>
            </a:r>
            <a:r>
              <a:rPr lang="en-US" sz="1400" b="1" dirty="0">
                <a:latin typeface="Arial"/>
                <a:ea typeface="+mn-lt"/>
                <a:cs typeface="Arial"/>
              </a:rPr>
              <a:t>cirrhosis</a:t>
            </a:r>
            <a:endParaRPr lang="en-US" sz="1400" dirty="0">
              <a:latin typeface="Calibri"/>
              <a:ea typeface="+mn-lt"/>
              <a:cs typeface="Calibri"/>
            </a:endParaRPr>
          </a:p>
          <a:p>
            <a:pPr indent="-342900" algn="l">
              <a:buAutoNum type="arabicPeriod"/>
            </a:pPr>
            <a:endParaRPr lang="en-US" sz="1650" dirty="0">
              <a:latin typeface="Arial"/>
              <a:ea typeface="Calibri" panose="020F0502020204030204"/>
              <a:cs typeface="Calibri"/>
            </a:endParaRPr>
          </a:p>
          <a:p>
            <a:pPr algn="l"/>
            <a:endParaRPr lang="en-US" sz="1650" dirty="0">
              <a:latin typeface="Arial"/>
              <a:ea typeface="+mn-lt"/>
              <a:cs typeface="Calibri"/>
            </a:endParaRPr>
          </a:p>
        </p:txBody>
      </p:sp>
      <p:pic>
        <p:nvPicPr>
          <p:cNvPr id="4" name="Picture 6" descr="Logo&#10;&#10;Description automatically generated">
            <a:extLst>
              <a:ext uri="{FF2B5EF4-FFF2-40B4-BE49-F238E27FC236}">
                <a16:creationId xmlns:a16="http://schemas.microsoft.com/office/drawing/2014/main" id="{8E6DF6CD-1B33-D8E8-63B9-E09CA8C35155}"/>
              </a:ext>
            </a:extLst>
          </p:cNvPr>
          <p:cNvPicPr>
            <a:picLocks noChangeAspect="1"/>
          </p:cNvPicPr>
          <p:nvPr/>
        </p:nvPicPr>
        <p:blipFill>
          <a:blip r:embed="rId5"/>
          <a:stretch>
            <a:fillRect/>
          </a:stretch>
        </p:blipFill>
        <p:spPr>
          <a:xfrm>
            <a:off x="7969101" y="4651726"/>
            <a:ext cx="1020727" cy="365531"/>
          </a:xfrm>
          <a:prstGeom prst="rect">
            <a:avLst/>
          </a:prstGeom>
        </p:spPr>
      </p:pic>
    </p:spTree>
    <p:custDataLst>
      <p:tags r:id="rId1"/>
    </p:custDataLst>
    <p:extLst>
      <p:ext uri="{BB962C8B-B14F-4D97-AF65-F5344CB8AC3E}">
        <p14:creationId xmlns:p14="http://schemas.microsoft.com/office/powerpoint/2010/main" val="264971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B189-E646-4524-984A-E03E6FF8AC5B}"/>
              </a:ext>
            </a:extLst>
          </p:cNvPr>
          <p:cNvSpPr>
            <a:spLocks noGrp="1"/>
          </p:cNvSpPr>
          <p:nvPr>
            <p:ph type="ctrTitle"/>
          </p:nvPr>
        </p:nvSpPr>
        <p:spPr>
          <a:xfrm>
            <a:off x="476249" y="522986"/>
            <a:ext cx="6858000" cy="1790700"/>
          </a:xfrm>
        </p:spPr>
        <p:txBody>
          <a:bodyPr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3600" b="1" dirty="0">
                <a:latin typeface="Arial"/>
                <a:cs typeface="Arial"/>
              </a:rPr>
              <a:t>The guideline's key messages </a:t>
            </a:r>
            <a:endParaRPr lang="en-US" sz="36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FD88D18-EAD7-4E44-B9DF-79E2B21FBE63}"/>
              </a:ext>
            </a:extLst>
          </p:cNvPr>
          <p:cNvCxnSpPr/>
          <p:nvPr/>
        </p:nvCxnSpPr>
        <p:spPr>
          <a:xfrm>
            <a:off x="476249" y="1240972"/>
            <a:ext cx="676275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39A74EC0-D1B1-4C0C-99EF-264E369DC5C6}"/>
              </a:ext>
            </a:extLst>
          </p:cNvPr>
          <p:cNvSpPr txBox="1">
            <a:spLocks/>
          </p:cNvSpPr>
          <p:nvPr/>
        </p:nvSpPr>
        <p:spPr>
          <a:xfrm>
            <a:off x="476249" y="4612921"/>
            <a:ext cx="6863160" cy="462961"/>
          </a:xfrm>
          <a:prstGeom prst="rect">
            <a:avLst/>
          </a:prstGeom>
        </p:spPr>
        <p:txBody>
          <a:bodyPr vert="horz" lIns="68580" tIns="34290" rIns="68580" bIns="34290" rtlCol="0" anchor="t">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825" b="1"/>
              <a:t>Source: </a:t>
            </a:r>
            <a:r>
              <a:rPr lang="en-CA" sz="825"/>
              <a:t>Callum J, Skubas NJ</a:t>
            </a:r>
            <a:r>
              <a:rPr lang="en-CA" sz="825" i="0">
                <a:effectLst/>
              </a:rPr>
              <a:t>, </a:t>
            </a:r>
            <a:r>
              <a:rPr lang="en-CA" sz="825"/>
              <a:t>Bathla A</a:t>
            </a:r>
            <a:r>
              <a:rPr lang="en-CA" sz="825" i="0">
                <a:effectLst/>
              </a:rPr>
              <a:t>, </a:t>
            </a:r>
            <a:r>
              <a:rPr lang="en-CA" sz="825"/>
              <a:t>Keshavarz H</a:t>
            </a:r>
            <a:r>
              <a:rPr lang="en-CA" sz="825" i="0">
                <a:effectLst/>
              </a:rPr>
              <a:t>, </a:t>
            </a:r>
            <a:r>
              <a:rPr lang="en-CA" sz="825"/>
              <a:t>Clark EG</a:t>
            </a:r>
            <a:r>
              <a:rPr lang="en-CA" sz="825" i="0">
                <a:effectLst/>
              </a:rPr>
              <a:t>, </a:t>
            </a:r>
            <a:r>
              <a:rPr lang="en-CA" sz="825" err="1"/>
              <a:t>Rochwerg</a:t>
            </a:r>
            <a:r>
              <a:rPr lang="en-CA" sz="825"/>
              <a:t> B</a:t>
            </a:r>
            <a:r>
              <a:rPr lang="en-CA" sz="825" i="0">
                <a:effectLst/>
              </a:rPr>
              <a:t>, </a:t>
            </a:r>
            <a:r>
              <a:rPr lang="en-CA" sz="825"/>
              <a:t>Fergusson D</a:t>
            </a:r>
            <a:r>
              <a:rPr lang="en-CA" sz="825" i="0">
                <a:effectLst/>
              </a:rPr>
              <a:t>, </a:t>
            </a:r>
            <a:r>
              <a:rPr lang="en-CA" sz="825" err="1"/>
              <a:t>Arbous</a:t>
            </a:r>
            <a:r>
              <a:rPr lang="en-CA" sz="825"/>
              <a:t> S</a:t>
            </a:r>
            <a:r>
              <a:rPr lang="en-CA" sz="825" i="0">
                <a:effectLst/>
              </a:rPr>
              <a:t>, </a:t>
            </a:r>
            <a:r>
              <a:rPr lang="en-CA" sz="825"/>
              <a:t>Bauer SR</a:t>
            </a:r>
            <a:r>
              <a:rPr lang="en-CA" sz="825" i="0">
                <a:effectLst/>
              </a:rPr>
              <a:t>, </a:t>
            </a:r>
            <a:r>
              <a:rPr lang="en-CA" sz="825"/>
              <a:t>China L</a:t>
            </a:r>
            <a:r>
              <a:rPr lang="en-CA" sz="825" i="0">
                <a:effectLst/>
              </a:rPr>
              <a:t>, </a:t>
            </a:r>
            <a:r>
              <a:rPr lang="en-CA" sz="825"/>
              <a:t>Fung M</a:t>
            </a:r>
            <a:r>
              <a:rPr lang="en-CA" sz="825" i="0">
                <a:effectLst/>
              </a:rPr>
              <a:t>, </a:t>
            </a:r>
            <a:r>
              <a:rPr lang="en-CA" sz="825"/>
              <a:t>Jug R</a:t>
            </a:r>
            <a:r>
              <a:rPr lang="en-CA" sz="825" i="0">
                <a:effectLst/>
              </a:rPr>
              <a:t>, </a:t>
            </a:r>
            <a:r>
              <a:rPr lang="en-CA" sz="825"/>
              <a:t>Neill M</a:t>
            </a:r>
            <a:r>
              <a:rPr lang="en-CA" sz="825" i="0">
                <a:effectLst/>
              </a:rPr>
              <a:t>, </a:t>
            </a:r>
            <a:r>
              <a:rPr lang="en-CA" sz="825"/>
              <a:t>Paine C</a:t>
            </a:r>
            <a:r>
              <a:rPr lang="en-CA" sz="825" i="0">
                <a:effectLst/>
              </a:rPr>
              <a:t>, </a:t>
            </a:r>
            <a:r>
              <a:rPr lang="en-CA" sz="825" err="1"/>
              <a:t>Pavenski</a:t>
            </a:r>
            <a:r>
              <a:rPr lang="en-CA" sz="825"/>
              <a:t> K</a:t>
            </a:r>
            <a:r>
              <a:rPr lang="en-CA" sz="825" i="0">
                <a:effectLst/>
              </a:rPr>
              <a:t>, </a:t>
            </a:r>
            <a:r>
              <a:rPr lang="en-CA" sz="825"/>
              <a:t>Shah PS</a:t>
            </a:r>
            <a:r>
              <a:rPr lang="en-CA" sz="825" i="0">
                <a:effectLst/>
              </a:rPr>
              <a:t>, </a:t>
            </a:r>
            <a:r>
              <a:rPr lang="en-CA" sz="825"/>
              <a:t>Robinson </a:t>
            </a:r>
            <a:r>
              <a:rPr lang="en-CA" sz="825" i="0">
                <a:effectLst/>
              </a:rPr>
              <a:t>S, </a:t>
            </a:r>
            <a:r>
              <a:rPr lang="en-CA" sz="825"/>
              <a:t>Shan H, </a:t>
            </a:r>
            <a:r>
              <a:rPr lang="en-CA" sz="825" err="1"/>
              <a:t>Szczepiorkowski</a:t>
            </a:r>
            <a:r>
              <a:rPr lang="en-CA" sz="825"/>
              <a:t> ZM</a:t>
            </a:r>
            <a:r>
              <a:rPr lang="en-CA" sz="825" i="0">
                <a:effectLst/>
              </a:rPr>
              <a:t>, </a:t>
            </a:r>
            <a:r>
              <a:rPr lang="en-CA" sz="825"/>
              <a:t>Thevenot T</a:t>
            </a:r>
            <a:r>
              <a:rPr lang="en-CA" sz="825" i="0">
                <a:effectLst/>
              </a:rPr>
              <a:t>, </a:t>
            </a:r>
            <a:r>
              <a:rPr lang="en-CA" sz="825"/>
              <a:t>Wu B</a:t>
            </a:r>
            <a:r>
              <a:rPr lang="en-CA" sz="825" i="0">
                <a:effectLst/>
              </a:rPr>
              <a:t>, </a:t>
            </a:r>
            <a:r>
              <a:rPr lang="en-CA" sz="825"/>
              <a:t>Stanworth S</a:t>
            </a:r>
            <a:r>
              <a:rPr lang="en-CA" sz="825" i="0">
                <a:effectLst/>
              </a:rPr>
              <a:t>, Shehata </a:t>
            </a:r>
            <a:r>
              <a:rPr lang="en-CA" sz="825"/>
              <a:t>N, on behalf </a:t>
            </a:r>
            <a:r>
              <a:rPr lang="en-CA" sz="825" i="0">
                <a:effectLst/>
              </a:rPr>
              <a:t>of the </a:t>
            </a:r>
            <a:r>
              <a:rPr lang="en-CA" sz="825"/>
              <a:t>ICTMG Intravenous Albumin Guideline Group, Use </a:t>
            </a:r>
            <a:r>
              <a:rPr lang="en-CA" sz="825" i="0">
                <a:effectLst/>
              </a:rPr>
              <a:t>of </a:t>
            </a:r>
            <a:r>
              <a:rPr lang="en-CA" sz="825"/>
              <a:t>Intravenous Albumin: A Guideline from </a:t>
            </a:r>
            <a:r>
              <a:rPr lang="en-CA" sz="825" i="0">
                <a:effectLst/>
              </a:rPr>
              <a:t>the </a:t>
            </a:r>
            <a:r>
              <a:rPr lang="en-CA" sz="825"/>
              <a:t>International Collaboration for Transfusion Medicine Guidelines., CHEST (2024), </a:t>
            </a:r>
            <a:r>
              <a:rPr lang="en-CA" sz="825" dirty="0">
                <a:hlinkClick r:id="rId4">
                  <a:extLst>
                    <a:ext uri="{A12FA001-AC4F-418D-AE19-62706E023703}">
                      <ahyp:hlinkClr xmlns:ahyp="http://schemas.microsoft.com/office/drawing/2018/hyperlinkcolor" val="tx"/>
                    </a:ext>
                  </a:extLst>
                </a:hlinkClick>
              </a:rPr>
              <a:t>doi</a:t>
            </a:r>
            <a:r>
              <a:rPr lang="en-CA" sz="825" i="0" dirty="0">
                <a:effectLst/>
                <a:hlinkClick r:id="rId4">
                  <a:extLst>
                    <a:ext uri="{A12FA001-AC4F-418D-AE19-62706E023703}">
                      <ahyp:hlinkClr xmlns:ahyp="http://schemas.microsoft.com/office/drawing/2018/hyperlinkcolor" val="tx"/>
                    </a:ext>
                  </a:extLst>
                </a:hlinkClick>
              </a:rPr>
              <a:t>: </a:t>
            </a:r>
            <a:r>
              <a:rPr lang="en-CA" sz="825" dirty="0">
                <a:hlinkClick r:id="rId4">
                  <a:extLst>
                    <a:ext uri="{A12FA001-AC4F-418D-AE19-62706E023703}">
                      <ahyp:hlinkClr xmlns:ahyp="http://schemas.microsoft.com/office/drawing/2018/hyperlinkcolor" val="tx"/>
                    </a:ext>
                  </a:extLst>
                </a:hlinkClick>
              </a:rPr>
              <a:t>10.1016</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j.chest</a:t>
            </a:r>
            <a:r>
              <a:rPr lang="en-CA" sz="825" i="0" u="none" strike="noStrike" dirty="0">
                <a:effectLst/>
                <a:hlinkClick r:id="rId4">
                  <a:extLst>
                    <a:ext uri="{A12FA001-AC4F-418D-AE19-62706E023703}">
                      <ahyp:hlinkClr xmlns:ahyp="http://schemas.microsoft.com/office/drawing/2018/hyperlinkcolor" val="tx"/>
                    </a:ext>
                  </a:extLst>
                </a:hlinkClick>
              </a:rPr>
              <a:t>.</a:t>
            </a:r>
            <a:r>
              <a:rPr lang="en-CA" sz="825" dirty="0">
                <a:hlinkClick r:id="rId4">
                  <a:extLst>
                    <a:ext uri="{A12FA001-AC4F-418D-AE19-62706E023703}">
                      <ahyp:hlinkClr xmlns:ahyp="http://schemas.microsoft.com/office/drawing/2018/hyperlinkcolor" val="tx"/>
                    </a:ext>
                  </a:extLst>
                </a:hlinkClick>
              </a:rPr>
              <a:t>2024.02.049</a:t>
            </a:r>
            <a:endParaRPr lang="en-US" sz="825" dirty="0"/>
          </a:p>
          <a:p>
            <a:pPr algn="l"/>
            <a:endParaRPr lang="en-CA" sz="825" b="1" i="0" dirty="0">
              <a:effectLst/>
              <a:ea typeface="Calibri"/>
              <a:cs typeface="Calibri"/>
            </a:endParaRPr>
          </a:p>
          <a:p>
            <a:pPr algn="l"/>
            <a:endParaRPr lang="en-CA" sz="900"/>
          </a:p>
        </p:txBody>
      </p:sp>
      <p:sp>
        <p:nvSpPr>
          <p:cNvPr id="7" name="Subtitle 2">
            <a:extLst>
              <a:ext uri="{FF2B5EF4-FFF2-40B4-BE49-F238E27FC236}">
                <a16:creationId xmlns:a16="http://schemas.microsoft.com/office/drawing/2014/main" id="{1C8136C8-2CB5-427B-BAA0-FF44701FD2BE}"/>
              </a:ext>
            </a:extLst>
          </p:cNvPr>
          <p:cNvSpPr txBox="1">
            <a:spLocks/>
          </p:cNvSpPr>
          <p:nvPr/>
        </p:nvSpPr>
        <p:spPr>
          <a:xfrm>
            <a:off x="619124" y="1428844"/>
            <a:ext cx="7964935" cy="3186440"/>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650" b="1" dirty="0">
                <a:solidFill>
                  <a:srgbClr val="EE1C25"/>
                </a:solidFill>
                <a:latin typeface="Arial"/>
                <a:cs typeface="Arial"/>
              </a:rPr>
              <a:t>Key messages for researchers include…</a:t>
            </a:r>
          </a:p>
          <a:p>
            <a:pPr algn="l"/>
            <a:endParaRPr lang="en-US" sz="1200" dirty="0">
              <a:solidFill>
                <a:srgbClr val="000000"/>
              </a:solidFill>
              <a:latin typeface="Arial" panose="020B0604020202020204" pitchFamily="34" charset="0"/>
              <a:cs typeface="Arial" panose="020B0604020202020204" pitchFamily="34" charset="0"/>
            </a:endParaRPr>
          </a:p>
          <a:p>
            <a:pPr marL="342900" indent="-342900" algn="l">
              <a:buAutoNum type="arabicPeriod" startAt="3"/>
            </a:pPr>
            <a:r>
              <a:rPr lang="en-US" sz="1650" dirty="0">
                <a:latin typeface="Arial"/>
                <a:ea typeface="+mn-lt"/>
                <a:cs typeface="Arial"/>
              </a:rPr>
              <a:t>More studies will be needed to:</a:t>
            </a:r>
          </a:p>
          <a:p>
            <a:pPr algn="l"/>
            <a:endParaRPr lang="en-US" sz="1650" dirty="0">
              <a:latin typeface="Arial"/>
              <a:ea typeface="+mn-lt"/>
              <a:cs typeface="Arial"/>
            </a:endParaRPr>
          </a:p>
          <a:p>
            <a:pPr lvl="2" indent="-342900" algn="l">
              <a:buFont typeface="Wingdings"/>
              <a:buChar char="§"/>
            </a:pPr>
            <a:r>
              <a:rPr lang="en-US" sz="1400" dirty="0">
                <a:latin typeface="Arial"/>
                <a:ea typeface="+mn-lt"/>
                <a:cs typeface="Arial"/>
              </a:rPr>
              <a:t>evaluate the </a:t>
            </a:r>
            <a:r>
              <a:rPr lang="en-US" sz="1400" b="1" dirty="0">
                <a:latin typeface="Arial"/>
                <a:ea typeface="+mn-lt"/>
                <a:cs typeface="Arial"/>
              </a:rPr>
              <a:t>role and timing</a:t>
            </a:r>
            <a:r>
              <a:rPr lang="en-US" sz="1400" dirty="0">
                <a:latin typeface="Arial"/>
                <a:ea typeface="+mn-lt"/>
                <a:cs typeface="Arial"/>
              </a:rPr>
              <a:t> of albumin as a rescue fluid in patients with sepsis failing front-line crystalloid resuscitation;</a:t>
            </a:r>
          </a:p>
          <a:p>
            <a:pPr marL="342900" lvl="2" algn="l"/>
            <a:endParaRPr lang="en-US" sz="1400" dirty="0">
              <a:latin typeface="Calibri" panose="020F0502020204030204"/>
              <a:ea typeface="+mn-lt"/>
              <a:cs typeface="Calibri" panose="020F0502020204030204"/>
            </a:endParaRPr>
          </a:p>
          <a:p>
            <a:pPr lvl="2" indent="-342900" algn="l">
              <a:buFont typeface="Wingdings"/>
              <a:buChar char="§"/>
            </a:pPr>
            <a:r>
              <a:rPr lang="en-US" sz="1400" dirty="0">
                <a:latin typeface="Arial"/>
                <a:ea typeface="+mn-lt"/>
                <a:cs typeface="Arial"/>
              </a:rPr>
              <a:t>understand the </a:t>
            </a:r>
            <a:r>
              <a:rPr lang="en-US" sz="1400" b="1" dirty="0">
                <a:latin typeface="Arial"/>
                <a:ea typeface="+mn-lt"/>
                <a:cs typeface="Arial"/>
              </a:rPr>
              <a:t>pathophysiology of intradialytic hypotension</a:t>
            </a:r>
            <a:r>
              <a:rPr lang="en-US" sz="1400" dirty="0">
                <a:latin typeface="Arial"/>
                <a:ea typeface="+mn-lt"/>
                <a:cs typeface="Arial"/>
              </a:rPr>
              <a:t>, to determine if albumin prevents intradialytic hypotension or improves ultrafiltration, mitigates associated symptoms, or improves patient-important outcomes;</a:t>
            </a:r>
          </a:p>
          <a:p>
            <a:pPr marL="342900" lvl="2" algn="l"/>
            <a:endParaRPr lang="en-US" sz="1400" dirty="0">
              <a:latin typeface="Calibri" panose="020F0502020204030204"/>
              <a:ea typeface="+mn-lt"/>
              <a:cs typeface="Calibri" panose="020F0502020204030204"/>
            </a:endParaRPr>
          </a:p>
          <a:p>
            <a:pPr lvl="2" indent="-342900" algn="l">
              <a:buFont typeface="Wingdings"/>
              <a:buChar char="§"/>
            </a:pPr>
            <a:r>
              <a:rPr lang="en-US" sz="1400" dirty="0">
                <a:latin typeface="Arial"/>
                <a:ea typeface="+mn-lt"/>
                <a:cs typeface="Arial"/>
              </a:rPr>
              <a:t>understand </a:t>
            </a:r>
            <a:r>
              <a:rPr lang="en-US" sz="1400" b="1" dirty="0">
                <a:latin typeface="Arial"/>
                <a:ea typeface="+mn-lt"/>
                <a:cs typeface="Arial"/>
              </a:rPr>
              <a:t>therapeutic targets of albumin resuscitation </a:t>
            </a:r>
            <a:r>
              <a:rPr lang="en-US" sz="1400" dirty="0">
                <a:latin typeface="Arial"/>
                <a:ea typeface="+mn-lt"/>
                <a:cs typeface="Arial"/>
              </a:rPr>
              <a:t>(hemodynamic, urinary output, laboratory), the optimal formulation for each indication, and the dosing strategy.</a:t>
            </a:r>
            <a:endParaRPr lang="en-US" sz="1400" dirty="0">
              <a:latin typeface="Calibri" panose="020F0502020204030204"/>
              <a:ea typeface="+mn-lt"/>
              <a:cs typeface="Calibri" panose="020F0502020204030204"/>
            </a:endParaRPr>
          </a:p>
          <a:p>
            <a:pPr algn="l"/>
            <a:endParaRPr lang="en-US" sz="1650" dirty="0">
              <a:latin typeface="Arial"/>
              <a:ea typeface="Calibri"/>
              <a:cs typeface="Calibri"/>
            </a:endParaRPr>
          </a:p>
        </p:txBody>
      </p:sp>
      <p:pic>
        <p:nvPicPr>
          <p:cNvPr id="4" name="Picture 6" descr="Logo&#10;&#10;Description automatically generated">
            <a:extLst>
              <a:ext uri="{FF2B5EF4-FFF2-40B4-BE49-F238E27FC236}">
                <a16:creationId xmlns:a16="http://schemas.microsoft.com/office/drawing/2014/main" id="{8E6DF6CD-1B33-D8E8-63B9-E09CA8C35155}"/>
              </a:ext>
            </a:extLst>
          </p:cNvPr>
          <p:cNvPicPr>
            <a:picLocks noChangeAspect="1"/>
          </p:cNvPicPr>
          <p:nvPr/>
        </p:nvPicPr>
        <p:blipFill>
          <a:blip r:embed="rId5"/>
          <a:stretch>
            <a:fillRect/>
          </a:stretch>
        </p:blipFill>
        <p:spPr>
          <a:xfrm>
            <a:off x="7969101" y="4651726"/>
            <a:ext cx="1020727" cy="365531"/>
          </a:xfrm>
          <a:prstGeom prst="rect">
            <a:avLst/>
          </a:prstGeom>
        </p:spPr>
      </p:pic>
    </p:spTree>
    <p:custDataLst>
      <p:tags r:id="rId1"/>
    </p:custDataLst>
    <p:extLst>
      <p:ext uri="{BB962C8B-B14F-4D97-AF65-F5344CB8AC3E}">
        <p14:creationId xmlns:p14="http://schemas.microsoft.com/office/powerpoint/2010/main" val="103567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7FBB-738B-47F0-F56A-DCD8FC095A9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E19CF07-FF9F-F2C7-A637-66303619E9C7}"/>
              </a:ext>
            </a:extLst>
          </p:cNvPr>
          <p:cNvSpPr txBox="1">
            <a:spLocks/>
          </p:cNvSpPr>
          <p:nvPr/>
        </p:nvSpPr>
        <p:spPr>
          <a:xfrm>
            <a:off x="517299" y="202663"/>
            <a:ext cx="8002447" cy="633662"/>
          </a:xfrm>
          <a:prstGeom prst="rect">
            <a:avLst/>
          </a:prstGeom>
        </p:spPr>
        <p:txBody>
          <a:bodyPr vert="horz" lIns="0" tIns="0" rIns="0" bIns="0" rtlCol="0" anchor="ctr" anchorCtr="0">
            <a:noAutofit/>
          </a:bodyPr>
          <a:lstStyle>
            <a:lvl1pPr marL="0" indent="0" algn="l" defTabSz="457200" rtl="0" eaLnBrk="1" latinLnBrk="0" hangingPunct="1">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r>
              <a:rPr lang="en-CA" dirty="0">
                <a:latin typeface="Arial"/>
                <a:cs typeface="Arial"/>
              </a:rPr>
              <a:t>Guideline dissemination &amp; implementation</a:t>
            </a:r>
            <a:endParaRPr lang="en-US" dirty="0">
              <a:latin typeface="Arial"/>
              <a:cs typeface="Arial"/>
            </a:endParaRPr>
          </a:p>
        </p:txBody>
      </p:sp>
      <p:pic>
        <p:nvPicPr>
          <p:cNvPr id="4" name="Picture 3" descr="A qr code on a white background&#10;&#10;Description automatically generated">
            <a:extLst>
              <a:ext uri="{FF2B5EF4-FFF2-40B4-BE49-F238E27FC236}">
                <a16:creationId xmlns:a16="http://schemas.microsoft.com/office/drawing/2014/main" id="{F4525F6F-A433-3A99-66AE-E430471AC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823" y="2163684"/>
            <a:ext cx="1217034" cy="1210549"/>
          </a:xfrm>
          <a:prstGeom prst="rect">
            <a:avLst/>
          </a:prstGeom>
        </p:spPr>
      </p:pic>
      <p:sp>
        <p:nvSpPr>
          <p:cNvPr id="8" name="TextBox 7">
            <a:extLst>
              <a:ext uri="{FF2B5EF4-FFF2-40B4-BE49-F238E27FC236}">
                <a16:creationId xmlns:a16="http://schemas.microsoft.com/office/drawing/2014/main" id="{D8936252-0938-179E-E164-9D8A84C2BA0D}"/>
              </a:ext>
            </a:extLst>
          </p:cNvPr>
          <p:cNvSpPr txBox="1"/>
          <p:nvPr/>
        </p:nvSpPr>
        <p:spPr>
          <a:xfrm>
            <a:off x="6164266" y="3719554"/>
            <a:ext cx="2828148" cy="52322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89"/>
            <a:r>
              <a:rPr lang="en-US" sz="1400" b="1" dirty="0">
                <a:solidFill>
                  <a:schemeClr val="accent1"/>
                </a:solidFill>
                <a:effectLst/>
                <a:latin typeface="Arial"/>
                <a:ea typeface="Times New Roman" panose="02020603050405020304" pitchFamily="18" charset="0"/>
                <a:cs typeface="Arial"/>
              </a:rPr>
              <a:t>Scan to </a:t>
            </a:r>
            <a:r>
              <a:rPr lang="en-US" sz="1400" b="1" dirty="0">
                <a:solidFill>
                  <a:schemeClr val="accent1"/>
                </a:solidFill>
                <a:latin typeface="Arial"/>
                <a:ea typeface="Times New Roman" panose="02020603050405020304" pitchFamily="18" charset="0"/>
                <a:cs typeface="Arial"/>
              </a:rPr>
              <a:t>a</a:t>
            </a:r>
            <a:r>
              <a:rPr lang="en-US" sz="1400" b="1" dirty="0">
                <a:solidFill>
                  <a:schemeClr val="accent1"/>
                </a:solidFill>
                <a:effectLst/>
                <a:latin typeface="Arial"/>
                <a:ea typeface="Times New Roman" panose="02020603050405020304" pitchFamily="18" charset="0"/>
                <a:cs typeface="Arial"/>
              </a:rPr>
              <a:t>ccess these </a:t>
            </a:r>
            <a:r>
              <a:rPr lang="en-US" sz="1400" b="1" dirty="0">
                <a:solidFill>
                  <a:schemeClr val="accent1"/>
                </a:solidFill>
                <a:latin typeface="Arial"/>
                <a:ea typeface="Times New Roman" panose="02020603050405020304" pitchFamily="18" charset="0"/>
                <a:cs typeface="Arial"/>
              </a:rPr>
              <a:t>tools on ICTMG.org</a:t>
            </a:r>
            <a:endParaRPr lang="en-US" sz="1400" b="0" dirty="0">
              <a:solidFill>
                <a:schemeClr val="accent1"/>
              </a:solidFill>
              <a:latin typeface="Arial"/>
              <a:cs typeface="Arial"/>
            </a:endParaRPr>
          </a:p>
        </p:txBody>
      </p:sp>
      <p:sp>
        <p:nvSpPr>
          <p:cNvPr id="2" name="TextBox 1">
            <a:extLst>
              <a:ext uri="{FF2B5EF4-FFF2-40B4-BE49-F238E27FC236}">
                <a16:creationId xmlns:a16="http://schemas.microsoft.com/office/drawing/2014/main" id="{4EC2D27B-9C5A-9AE2-B91A-53EAD92043A8}"/>
              </a:ext>
            </a:extLst>
          </p:cNvPr>
          <p:cNvSpPr txBox="1"/>
          <p:nvPr/>
        </p:nvSpPr>
        <p:spPr>
          <a:xfrm>
            <a:off x="445979" y="1140589"/>
            <a:ext cx="8256807" cy="646331"/>
          </a:xfrm>
          <a:prstGeom prst="rect">
            <a:avLst/>
          </a:prstGeom>
          <a:noFill/>
        </p:spPr>
        <p:txBody>
          <a:bodyPr wrap="square" lIns="91440" tIns="45720" rIns="91440" bIns="45720" rtlCol="0" anchor="t">
            <a:spAutoFit/>
          </a:bodyPr>
          <a:lstStyle/>
          <a:p>
            <a:pPr fontAlgn="base"/>
            <a:r>
              <a:rPr lang="en-US" b="1" dirty="0">
                <a:solidFill>
                  <a:srgbClr val="FF0000"/>
                </a:solidFill>
                <a:latin typeface="Arial"/>
                <a:cs typeface="Arial"/>
              </a:rPr>
              <a:t>Tools available to support awareness of the guideline and uptake of its recommendations into practice include:</a:t>
            </a:r>
            <a:endParaRPr lang="en-US"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75FB39-49C0-4D79-0A9F-66FA843380AE}"/>
              </a:ext>
            </a:extLst>
          </p:cNvPr>
          <p:cNvSpPr txBox="1"/>
          <p:nvPr/>
        </p:nvSpPr>
        <p:spPr>
          <a:xfrm>
            <a:off x="445979" y="1975739"/>
            <a:ext cx="5594336" cy="2893100"/>
          </a:xfrm>
          <a:prstGeom prst="rect">
            <a:avLst/>
          </a:prstGeom>
          <a:noFill/>
        </p:spPr>
        <p:txBody>
          <a:bodyPr wrap="square">
            <a:spAutoFit/>
          </a:bodyPr>
          <a:lstStyle/>
          <a:p>
            <a:pPr marL="342900" indent="-342900" fontAlgn="base">
              <a:spcAft>
                <a:spcPts val="1200"/>
              </a:spcAft>
              <a:buFont typeface="Arial" panose="020B0604020202020204" pitchFamily="34" charset="0"/>
              <a:buChar char="•"/>
            </a:pPr>
            <a:r>
              <a:rPr lang="en-US" sz="1800" b="1" i="1" dirty="0">
                <a:solidFill>
                  <a:srgbClr val="2F2E2E"/>
                </a:solidFill>
                <a:latin typeface="Arial" panose="020B0604020202020204" pitchFamily="34" charset="0"/>
                <a:cs typeface="Arial" panose="020B0604020202020204" pitchFamily="34" charset="0"/>
              </a:rPr>
              <a:t>Breakthroughs in Blood </a:t>
            </a:r>
            <a:r>
              <a:rPr lang="en-US" sz="1800" dirty="0">
                <a:solidFill>
                  <a:srgbClr val="2F2E2E"/>
                </a:solidFill>
                <a:latin typeface="Arial" panose="020B0604020202020204" pitchFamily="34" charset="0"/>
                <a:cs typeface="Arial" panose="020B0604020202020204" pitchFamily="34" charset="0"/>
              </a:rPr>
              <a:t>webinar recording, including panel discussion by international clinical experts</a:t>
            </a:r>
          </a:p>
          <a:p>
            <a:pPr marL="342900" indent="-342900" fontAlgn="base">
              <a:spcAft>
                <a:spcPts val="1200"/>
              </a:spcAft>
              <a:buFont typeface="Arial" panose="020B0604020202020204" pitchFamily="34" charset="0"/>
              <a:buChar char="•"/>
            </a:pPr>
            <a:r>
              <a:rPr lang="en-US" sz="1800" b="1" i="1" dirty="0" err="1">
                <a:solidFill>
                  <a:srgbClr val="2F2E2E"/>
                </a:solidFill>
                <a:latin typeface="Arial" panose="020B0604020202020204" pitchFamily="34" charset="0"/>
                <a:cs typeface="Arial" panose="020B0604020202020204" pitchFamily="34" charset="0"/>
              </a:rPr>
              <a:t>Mythbusters</a:t>
            </a:r>
            <a:r>
              <a:rPr lang="en-US" sz="1800" b="1" dirty="0">
                <a:solidFill>
                  <a:srgbClr val="2F2E2E"/>
                </a:solidFill>
                <a:latin typeface="Arial" panose="020B0604020202020204" pitchFamily="34" charset="0"/>
                <a:cs typeface="Arial" panose="020B0604020202020204" pitchFamily="34" charset="0"/>
              </a:rPr>
              <a:t> downloadable FAQ &amp; sharable social media tiles </a:t>
            </a:r>
            <a:r>
              <a:rPr lang="en-US" sz="1800" dirty="0">
                <a:solidFill>
                  <a:srgbClr val="2F2E2E"/>
                </a:solidFill>
                <a:latin typeface="Arial" panose="020B0604020202020204" pitchFamily="34" charset="0"/>
                <a:cs typeface="Arial" panose="020B0604020202020204" pitchFamily="34" charset="0"/>
              </a:rPr>
              <a:t>for encouraging evidence-based decisions about albumin use</a:t>
            </a:r>
          </a:p>
          <a:p>
            <a:pPr marL="342900" indent="-342900" fontAlgn="base">
              <a:spcAft>
                <a:spcPts val="1200"/>
              </a:spcAft>
              <a:buFont typeface="Arial" panose="020B0604020202020204" pitchFamily="34" charset="0"/>
              <a:buChar char="•"/>
            </a:pPr>
            <a:r>
              <a:rPr lang="en-US" sz="1800" b="1" i="1" dirty="0">
                <a:solidFill>
                  <a:srgbClr val="2F2E2E"/>
                </a:solidFill>
                <a:latin typeface="Arial" panose="020B0604020202020204" pitchFamily="34" charset="0"/>
                <a:cs typeface="Arial" panose="020B0604020202020204" pitchFamily="34" charset="0"/>
              </a:rPr>
              <a:t>Clinical Guide to Transfusion</a:t>
            </a:r>
            <a:r>
              <a:rPr lang="en-US" sz="1800" b="1" dirty="0">
                <a:solidFill>
                  <a:srgbClr val="2F2E2E"/>
                </a:solidFill>
                <a:latin typeface="Arial" panose="020B0604020202020204" pitchFamily="34" charset="0"/>
                <a:cs typeface="Arial" panose="020B0604020202020204" pitchFamily="34" charset="0"/>
              </a:rPr>
              <a:t>, Chapter 3</a:t>
            </a:r>
            <a:r>
              <a:rPr lang="en-US" sz="1800" dirty="0">
                <a:solidFill>
                  <a:srgbClr val="2F2E2E"/>
                </a:solidFill>
                <a:latin typeface="Arial" panose="020B0604020202020204" pitchFamily="34" charset="0"/>
                <a:cs typeface="Arial" panose="020B0604020202020204" pitchFamily="34" charset="0"/>
              </a:rPr>
              <a:t>, providing a comprehensive overview of albumin in Canada</a:t>
            </a:r>
          </a:p>
        </p:txBody>
      </p:sp>
    </p:spTree>
    <p:custDataLst>
      <p:tags r:id="rId1"/>
    </p:custDataLst>
    <p:extLst>
      <p:ext uri="{BB962C8B-B14F-4D97-AF65-F5344CB8AC3E}">
        <p14:creationId xmlns:p14="http://schemas.microsoft.com/office/powerpoint/2010/main" val="359968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0D9DB-6483-6C21-2F26-E416C43E2F8E}"/>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6686F3A3-07B9-7DEC-82CD-7A95AF178700}"/>
              </a:ext>
            </a:extLst>
          </p:cNvPr>
          <p:cNvSpPr txBox="1">
            <a:spLocks/>
          </p:cNvSpPr>
          <p:nvPr/>
        </p:nvSpPr>
        <p:spPr>
          <a:xfrm>
            <a:off x="517299" y="202663"/>
            <a:ext cx="8002447" cy="633662"/>
          </a:xfrm>
          <a:prstGeom prst="rect">
            <a:avLst/>
          </a:prstGeom>
        </p:spPr>
        <p:txBody>
          <a:bodyPr vert="horz" lIns="0" tIns="0" rIns="0" bIns="0" rtlCol="0" anchor="ctr" anchorCtr="0">
            <a:noAutofit/>
          </a:bodyPr>
          <a:lstStyle>
            <a:lvl1pPr marL="0" indent="0" algn="l" defTabSz="457200" rtl="0" eaLnBrk="1" latinLnBrk="0" hangingPunct="1">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r>
              <a:rPr lang="en-CA" dirty="0">
                <a:latin typeface="Arial"/>
                <a:cs typeface="Arial"/>
              </a:rPr>
              <a:t>Guideline dissemination &amp; implementation</a:t>
            </a:r>
            <a:endParaRPr lang="en-US" dirty="0">
              <a:latin typeface="Arial"/>
              <a:cs typeface="Arial"/>
            </a:endParaRPr>
          </a:p>
        </p:txBody>
      </p:sp>
      <p:pic>
        <p:nvPicPr>
          <p:cNvPr id="4" name="Picture 3" descr="A qr code on a white background&#10;&#10;Description automatically generated">
            <a:extLst>
              <a:ext uri="{FF2B5EF4-FFF2-40B4-BE49-F238E27FC236}">
                <a16:creationId xmlns:a16="http://schemas.microsoft.com/office/drawing/2014/main" id="{85029EC6-D601-B44C-140C-4D12BDA34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823" y="2163684"/>
            <a:ext cx="1217034" cy="1210549"/>
          </a:xfrm>
          <a:prstGeom prst="rect">
            <a:avLst/>
          </a:prstGeom>
        </p:spPr>
      </p:pic>
      <p:sp>
        <p:nvSpPr>
          <p:cNvPr id="8" name="TextBox 7">
            <a:extLst>
              <a:ext uri="{FF2B5EF4-FFF2-40B4-BE49-F238E27FC236}">
                <a16:creationId xmlns:a16="http://schemas.microsoft.com/office/drawing/2014/main" id="{6F6B4639-FCDA-EECC-B399-80923B918111}"/>
              </a:ext>
            </a:extLst>
          </p:cNvPr>
          <p:cNvSpPr txBox="1"/>
          <p:nvPr/>
        </p:nvSpPr>
        <p:spPr>
          <a:xfrm>
            <a:off x="6164266" y="3719554"/>
            <a:ext cx="2828148" cy="52322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89"/>
            <a:r>
              <a:rPr lang="en-US" sz="1400" b="1" dirty="0">
                <a:solidFill>
                  <a:schemeClr val="accent1"/>
                </a:solidFill>
                <a:effectLst/>
                <a:latin typeface="Arial"/>
                <a:ea typeface="Times New Roman" panose="02020603050405020304" pitchFamily="18" charset="0"/>
                <a:cs typeface="Arial"/>
              </a:rPr>
              <a:t>Scan to </a:t>
            </a:r>
            <a:r>
              <a:rPr lang="en-US" sz="1400" b="1" dirty="0">
                <a:solidFill>
                  <a:schemeClr val="accent1"/>
                </a:solidFill>
                <a:latin typeface="Arial"/>
                <a:ea typeface="Times New Roman" panose="02020603050405020304" pitchFamily="18" charset="0"/>
                <a:cs typeface="Arial"/>
              </a:rPr>
              <a:t>a</a:t>
            </a:r>
            <a:r>
              <a:rPr lang="en-US" sz="1400" b="1" dirty="0">
                <a:solidFill>
                  <a:schemeClr val="accent1"/>
                </a:solidFill>
                <a:effectLst/>
                <a:latin typeface="Arial"/>
                <a:ea typeface="Times New Roman" panose="02020603050405020304" pitchFamily="18" charset="0"/>
                <a:cs typeface="Arial"/>
              </a:rPr>
              <a:t>ccess these </a:t>
            </a:r>
            <a:r>
              <a:rPr lang="en-US" sz="1400" b="1" dirty="0">
                <a:solidFill>
                  <a:schemeClr val="accent1"/>
                </a:solidFill>
                <a:latin typeface="Arial"/>
                <a:ea typeface="Times New Roman" panose="02020603050405020304" pitchFamily="18" charset="0"/>
                <a:cs typeface="Arial"/>
              </a:rPr>
              <a:t>tools on ICTMG.org</a:t>
            </a:r>
            <a:endParaRPr lang="en-US" sz="1400" b="0" dirty="0">
              <a:solidFill>
                <a:schemeClr val="accent1"/>
              </a:solidFill>
              <a:latin typeface="Arial"/>
              <a:cs typeface="Arial"/>
            </a:endParaRPr>
          </a:p>
        </p:txBody>
      </p:sp>
      <p:sp>
        <p:nvSpPr>
          <p:cNvPr id="2" name="TextBox 1">
            <a:extLst>
              <a:ext uri="{FF2B5EF4-FFF2-40B4-BE49-F238E27FC236}">
                <a16:creationId xmlns:a16="http://schemas.microsoft.com/office/drawing/2014/main" id="{B1CB5888-AF09-3362-84E8-9DCAAF10D0AB}"/>
              </a:ext>
            </a:extLst>
          </p:cNvPr>
          <p:cNvSpPr txBox="1"/>
          <p:nvPr/>
        </p:nvSpPr>
        <p:spPr>
          <a:xfrm>
            <a:off x="445979" y="1140589"/>
            <a:ext cx="8256807" cy="646331"/>
          </a:xfrm>
          <a:prstGeom prst="rect">
            <a:avLst/>
          </a:prstGeom>
          <a:noFill/>
        </p:spPr>
        <p:txBody>
          <a:bodyPr wrap="square" lIns="91440" tIns="45720" rIns="91440" bIns="45720" rtlCol="0" anchor="t">
            <a:spAutoFit/>
          </a:bodyPr>
          <a:lstStyle/>
          <a:p>
            <a:pPr fontAlgn="base"/>
            <a:r>
              <a:rPr lang="en-US" b="1" dirty="0">
                <a:solidFill>
                  <a:srgbClr val="FF0000"/>
                </a:solidFill>
                <a:latin typeface="Arial"/>
                <a:cs typeface="Arial"/>
              </a:rPr>
              <a:t>Tools available to support awareness of the guideline and uptake of its recommendations into practice include:</a:t>
            </a:r>
            <a:endParaRPr lang="en-US"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58B51C1-F579-1C26-6A6D-037A00B68BE9}"/>
              </a:ext>
            </a:extLst>
          </p:cNvPr>
          <p:cNvSpPr txBox="1"/>
          <p:nvPr/>
        </p:nvSpPr>
        <p:spPr>
          <a:xfrm>
            <a:off x="445979" y="1975739"/>
            <a:ext cx="5594336" cy="3046988"/>
          </a:xfrm>
          <a:prstGeom prst="rect">
            <a:avLst/>
          </a:prstGeom>
          <a:noFill/>
        </p:spPr>
        <p:txBody>
          <a:bodyPr wrap="square">
            <a:spAutoFit/>
          </a:bodyPr>
          <a:lstStyle/>
          <a:p>
            <a:pPr marL="342900" indent="-342900" fontAlgn="base">
              <a:spcAft>
                <a:spcPts val="1200"/>
              </a:spcAft>
              <a:buFont typeface="Arial" panose="020B0604020202020204" pitchFamily="34" charset="0"/>
              <a:buChar char="•"/>
            </a:pPr>
            <a:r>
              <a:rPr lang="en-US" sz="1800" b="1" i="1" dirty="0">
                <a:solidFill>
                  <a:srgbClr val="2F2E2E"/>
                </a:solidFill>
                <a:latin typeface="Arial" panose="020B0604020202020204" pitchFamily="34" charset="0"/>
                <a:cs typeface="Arial" panose="020B0604020202020204" pitchFamily="34" charset="0"/>
              </a:rPr>
              <a:t>ISBT Journal Club </a:t>
            </a:r>
            <a:r>
              <a:rPr lang="en-US" sz="1800" dirty="0">
                <a:solidFill>
                  <a:srgbClr val="2F2E2E"/>
                </a:solidFill>
                <a:latin typeface="Arial" panose="020B0604020202020204" pitchFamily="34" charset="0"/>
                <a:cs typeface="Arial" panose="020B0604020202020204" pitchFamily="34" charset="0"/>
              </a:rPr>
              <a:t>webinar recording, reviewing the evidence used to develop the guideline </a:t>
            </a:r>
          </a:p>
          <a:p>
            <a:pPr marL="342900" indent="-342900" fontAlgn="base">
              <a:spcAft>
                <a:spcPts val="1200"/>
              </a:spcAft>
              <a:buFont typeface="Arial" panose="020B0604020202020204" pitchFamily="34" charset="0"/>
              <a:buChar char="•"/>
            </a:pPr>
            <a:r>
              <a:rPr lang="en-US" sz="1800" b="1" i="1" dirty="0">
                <a:solidFill>
                  <a:srgbClr val="2F2E2E"/>
                </a:solidFill>
                <a:latin typeface="Arial" panose="020B0604020202020204" pitchFamily="34" charset="0"/>
                <a:cs typeface="Arial" panose="020B0604020202020204" pitchFamily="34" charset="0"/>
              </a:rPr>
              <a:t>Critical Matters </a:t>
            </a:r>
            <a:r>
              <a:rPr lang="en-US" sz="1800" b="1" dirty="0">
                <a:solidFill>
                  <a:srgbClr val="2F2E2E"/>
                </a:solidFill>
                <a:latin typeface="Arial" panose="020B0604020202020204" pitchFamily="34" charset="0"/>
                <a:cs typeface="Arial" panose="020B0604020202020204" pitchFamily="34" charset="0"/>
              </a:rPr>
              <a:t>Podcast</a:t>
            </a:r>
            <a:r>
              <a:rPr lang="en-US" sz="1800" dirty="0">
                <a:solidFill>
                  <a:srgbClr val="2F2E2E"/>
                </a:solidFill>
                <a:latin typeface="Arial" panose="020B0604020202020204" pitchFamily="34" charset="0"/>
                <a:cs typeface="Arial" panose="020B0604020202020204" pitchFamily="34" charset="0"/>
              </a:rPr>
              <a:t>, </a:t>
            </a:r>
            <a:r>
              <a:rPr lang="en-US" dirty="0">
                <a:solidFill>
                  <a:srgbClr val="2F2E2E"/>
                </a:solidFill>
                <a:latin typeface="Arial" panose="020B0604020202020204" pitchFamily="34" charset="0"/>
                <a:cs typeface="Arial" panose="020B0604020202020204" pitchFamily="34" charset="0"/>
              </a:rPr>
              <a:t>a free-to-access conversation about albumin in critical care (50 minutes)</a:t>
            </a:r>
            <a:endParaRPr lang="en-US" sz="1800" dirty="0">
              <a:solidFill>
                <a:srgbClr val="2F2E2E"/>
              </a:solidFill>
              <a:latin typeface="Arial" panose="020B0604020202020204" pitchFamily="34" charset="0"/>
              <a:cs typeface="Arial" panose="020B0604020202020204" pitchFamily="34" charset="0"/>
            </a:endParaRPr>
          </a:p>
          <a:p>
            <a:pPr marL="342900" indent="-342900" fontAlgn="base">
              <a:spcAft>
                <a:spcPts val="1200"/>
              </a:spcAft>
              <a:buFont typeface="Arial" panose="020B0604020202020204" pitchFamily="34" charset="0"/>
              <a:buChar char="•"/>
            </a:pPr>
            <a:r>
              <a:rPr lang="en-US" sz="1800" b="1" i="1" dirty="0">
                <a:solidFill>
                  <a:srgbClr val="2F2E2E"/>
                </a:solidFill>
                <a:latin typeface="Arial" panose="020B0604020202020204" pitchFamily="34" charset="0"/>
                <a:cs typeface="Arial" panose="020B0604020202020204" pitchFamily="34" charset="0"/>
              </a:rPr>
              <a:t>Selection of blog, newsletter and commentary articles</a:t>
            </a:r>
            <a:r>
              <a:rPr lang="en-US" sz="1800" dirty="0">
                <a:solidFill>
                  <a:srgbClr val="2F2E2E"/>
                </a:solidFill>
                <a:latin typeface="Arial" panose="020B0604020202020204" pitchFamily="34" charset="0"/>
                <a:cs typeface="Arial" panose="020B0604020202020204" pitchFamily="34" charset="0"/>
              </a:rPr>
              <a:t>, discussing th</a:t>
            </a:r>
            <a:r>
              <a:rPr lang="en-US" dirty="0">
                <a:solidFill>
                  <a:srgbClr val="2F2E2E"/>
                </a:solidFill>
                <a:latin typeface="Arial" panose="020B0604020202020204" pitchFamily="34" charset="0"/>
                <a:cs typeface="Arial" panose="020B0604020202020204" pitchFamily="34" charset="0"/>
              </a:rPr>
              <a:t>e application and impact of the guideline’s recommendations on practice</a:t>
            </a:r>
          </a:p>
          <a:p>
            <a:pPr marL="342900" indent="-342900" fontAlgn="base">
              <a:spcAft>
                <a:spcPts val="1200"/>
              </a:spcAft>
              <a:buFont typeface="Arial" panose="020B0604020202020204" pitchFamily="34" charset="0"/>
              <a:buChar char="•"/>
            </a:pPr>
            <a:r>
              <a:rPr lang="en-US" sz="1800" dirty="0">
                <a:solidFill>
                  <a:srgbClr val="2F2E2E"/>
                </a:solidFill>
                <a:latin typeface="Arial" panose="020B0604020202020204" pitchFamily="34" charset="0"/>
                <a:cs typeface="Arial" panose="020B0604020202020204" pitchFamily="34" charset="0"/>
              </a:rPr>
              <a:t>and more… </a:t>
            </a:r>
          </a:p>
        </p:txBody>
      </p:sp>
    </p:spTree>
    <p:custDataLst>
      <p:tags r:id="rId1"/>
    </p:custDataLst>
    <p:extLst>
      <p:ext uri="{BB962C8B-B14F-4D97-AF65-F5344CB8AC3E}">
        <p14:creationId xmlns:p14="http://schemas.microsoft.com/office/powerpoint/2010/main" val="47084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999-B9DB-734C-93B4-885044F2CD53}"/>
              </a:ext>
            </a:extLst>
          </p:cNvPr>
          <p:cNvSpPr>
            <a:spLocks noGrp="1"/>
          </p:cNvSpPr>
          <p:nvPr>
            <p:ph type="title"/>
          </p:nvPr>
        </p:nvSpPr>
        <p:spPr/>
        <p:txBody>
          <a:bodyPr/>
          <a:lstStyle/>
          <a:p>
            <a:r>
              <a:rPr lang="en-CA" sz="4400"/>
              <a:t>Contact ICTMG</a:t>
            </a:r>
            <a:endParaRPr lang="en-US"/>
          </a:p>
        </p:txBody>
      </p:sp>
      <p:sp>
        <p:nvSpPr>
          <p:cNvPr id="3" name="Text Placeholder 2">
            <a:extLst>
              <a:ext uri="{FF2B5EF4-FFF2-40B4-BE49-F238E27FC236}">
                <a16:creationId xmlns:a16="http://schemas.microsoft.com/office/drawing/2014/main" id="{B984F158-6217-5F67-555B-E5C7FDC39FA9}"/>
              </a:ext>
            </a:extLst>
          </p:cNvPr>
          <p:cNvSpPr>
            <a:spLocks noGrp="1"/>
          </p:cNvSpPr>
          <p:nvPr>
            <p:ph type="body" sz="quarter" idx="10"/>
          </p:nvPr>
        </p:nvSpPr>
        <p:spPr>
          <a:xfrm>
            <a:off x="685800" y="2453876"/>
            <a:ext cx="7665294" cy="1268413"/>
          </a:xfrm>
        </p:spPr>
        <p:txBody>
          <a:bodyPr vert="horz" lIns="0" tIns="0" rIns="0" bIns="0" rtlCol="0" anchor="b">
            <a:noAutofit/>
          </a:bodyPr>
          <a:lstStyle/>
          <a:p>
            <a:r>
              <a:rPr lang="en-US" sz="1800" b="0">
                <a:latin typeface="Arial"/>
                <a:cs typeface="Arial"/>
              </a:rPr>
              <a:t>The ICTMG Secretariat is hosted by Canadian Blood Services, the primary funder for ICTMG.</a:t>
            </a:r>
            <a:endParaRPr lang="en-US" sz="2000">
              <a:latin typeface="Arial"/>
              <a:cs typeface="Arial"/>
            </a:endParaRPr>
          </a:p>
        </p:txBody>
      </p:sp>
    </p:spTree>
    <p:custDataLst>
      <p:tags r:id="rId1"/>
    </p:custDataLst>
    <p:extLst>
      <p:ext uri="{BB962C8B-B14F-4D97-AF65-F5344CB8AC3E}">
        <p14:creationId xmlns:p14="http://schemas.microsoft.com/office/powerpoint/2010/main" val="350064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910AE-D5DF-40D0-88F6-E977FCAB80AB}"/>
              </a:ext>
            </a:extLst>
          </p:cNvPr>
          <p:cNvPicPr>
            <a:picLocks noChangeAspect="1"/>
          </p:cNvPicPr>
          <p:nvPr/>
        </p:nvPicPr>
        <p:blipFill>
          <a:blip r:embed="rId4"/>
          <a:stretch>
            <a:fillRect/>
          </a:stretch>
        </p:blipFill>
        <p:spPr>
          <a:xfrm>
            <a:off x="4210698" y="1828801"/>
            <a:ext cx="4807424" cy="3267820"/>
          </a:xfrm>
          <a:prstGeom prst="rect">
            <a:avLst/>
          </a:prstGeom>
        </p:spPr>
      </p:pic>
      <p:sp>
        <p:nvSpPr>
          <p:cNvPr id="7" name="TextBox 6">
            <a:extLst>
              <a:ext uri="{FF2B5EF4-FFF2-40B4-BE49-F238E27FC236}">
                <a16:creationId xmlns:a16="http://schemas.microsoft.com/office/drawing/2014/main" id="{23CE2CA0-F98A-D74F-4A80-4393C41014BF}"/>
              </a:ext>
            </a:extLst>
          </p:cNvPr>
          <p:cNvSpPr txBox="1"/>
          <p:nvPr/>
        </p:nvSpPr>
        <p:spPr>
          <a:xfrm>
            <a:off x="403412" y="407860"/>
            <a:ext cx="7974106" cy="1292662"/>
          </a:xfrm>
          <a:prstGeom prst="rect">
            <a:avLst/>
          </a:prstGeom>
          <a:noFill/>
        </p:spPr>
        <p:txBody>
          <a:bodyPr wrap="square" rtlCol="0">
            <a:spAutoFit/>
          </a:bodyPr>
          <a:lstStyle/>
          <a:p>
            <a:pPr algn="ctr"/>
            <a:r>
              <a:rPr lang="en-US" sz="2000" b="1">
                <a:solidFill>
                  <a:srgbClr val="FF0000"/>
                </a:solidFill>
                <a:latin typeface="Arial" panose="020B0604020202020204" pitchFamily="34" charset="0"/>
                <a:cs typeface="Arial" panose="020B0604020202020204" pitchFamily="34" charset="0"/>
              </a:rPr>
              <a:t>For more information about ICTMG and this albumin guideline: </a:t>
            </a:r>
          </a:p>
          <a:p>
            <a:pPr algn="ctr"/>
            <a:endParaRPr lang="en-US" sz="900" b="1">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prstClr val="black"/>
                </a:solidFill>
                <a:latin typeface="Arial" panose="020B0604020202020204" pitchFamily="34" charset="0"/>
                <a:cs typeface="Arial" panose="020B0604020202020204" pitchFamily="34" charset="0"/>
              </a:rPr>
              <a:t>Visit </a:t>
            </a:r>
            <a:r>
              <a:rPr lang="en-US" sz="2000" b="1">
                <a:solidFill>
                  <a:prstClr val="black"/>
                </a:solidFill>
                <a:latin typeface="Arial" panose="020B0604020202020204" pitchFamily="34" charset="0"/>
                <a:cs typeface="Arial" panose="020B0604020202020204" pitchFamily="34" charset="0"/>
                <a:hlinkClick r:id="rId5"/>
              </a:rPr>
              <a:t>www.ICTMG.org</a:t>
            </a:r>
            <a:r>
              <a:rPr lang="en-US" sz="2000" b="1">
                <a:solidFill>
                  <a:prstClr val="black"/>
                </a:solidFill>
                <a:latin typeface="Arial" panose="020B0604020202020204" pitchFamily="34" charset="0"/>
                <a:cs typeface="Arial" panose="020B0604020202020204" pitchFamily="34" charset="0"/>
              </a:rPr>
              <a:t> </a:t>
            </a:r>
            <a:r>
              <a:rPr lang="en-US" sz="2000">
                <a:solidFill>
                  <a:prstClr val="black"/>
                </a:solidFill>
                <a:latin typeface="Arial" panose="020B0604020202020204" pitchFamily="34" charset="0"/>
                <a:cs typeface="Arial" panose="020B0604020202020204" pitchFamily="34" charset="0"/>
              </a:rPr>
              <a:t>(or scan this QR-code to access the site)</a:t>
            </a:r>
          </a:p>
          <a:p>
            <a:pPr marL="342900" indent="-342900">
              <a:buFont typeface="Arial" panose="020B0604020202020204" pitchFamily="34" charset="0"/>
              <a:buChar char="•"/>
            </a:pPr>
            <a:endParaRPr lang="en-US" sz="90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prstClr val="black"/>
                </a:solidFill>
                <a:latin typeface="Arial" panose="020B0604020202020204" pitchFamily="34" charset="0"/>
                <a:cs typeface="Arial" panose="020B0604020202020204" pitchFamily="34" charset="0"/>
              </a:rPr>
              <a:t>Email: </a:t>
            </a:r>
            <a:r>
              <a:rPr lang="en-US" sz="2000" b="1" u="sng">
                <a:solidFill>
                  <a:srgbClr val="0000FF"/>
                </a:solidFill>
                <a:latin typeface="Arial" panose="020B0604020202020204" pitchFamily="34" charset="0"/>
                <a:cs typeface="Arial" panose="020B0604020202020204" pitchFamily="34" charset="0"/>
              </a:rPr>
              <a:t>info@ictmg.org</a:t>
            </a:r>
          </a:p>
        </p:txBody>
      </p:sp>
      <p:pic>
        <p:nvPicPr>
          <p:cNvPr id="13" name="Picture 12" descr="A qr code on a white background&#10;&#10;Description automatically generated">
            <a:extLst>
              <a:ext uri="{FF2B5EF4-FFF2-40B4-BE49-F238E27FC236}">
                <a16:creationId xmlns:a16="http://schemas.microsoft.com/office/drawing/2014/main" id="{7EAE79BA-B231-1B0F-0C3C-CED525CD8EB2}"/>
              </a:ext>
            </a:extLst>
          </p:cNvPr>
          <p:cNvPicPr>
            <a:picLocks noChangeAspect="1"/>
          </p:cNvPicPr>
          <p:nvPr/>
        </p:nvPicPr>
        <p:blipFill>
          <a:blip r:embed="rId6"/>
          <a:stretch>
            <a:fillRect/>
          </a:stretch>
        </p:blipFill>
        <p:spPr>
          <a:xfrm>
            <a:off x="766482" y="1828801"/>
            <a:ext cx="3133165" cy="3120926"/>
          </a:xfrm>
          <a:prstGeom prst="rect">
            <a:avLst/>
          </a:prstGeom>
        </p:spPr>
      </p:pic>
    </p:spTree>
    <p:custDataLst>
      <p:tags r:id="rId1"/>
    </p:custDataLst>
    <p:extLst>
      <p:ext uri="{BB962C8B-B14F-4D97-AF65-F5344CB8AC3E}">
        <p14:creationId xmlns:p14="http://schemas.microsoft.com/office/powerpoint/2010/main" val="409377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38" y="279044"/>
            <a:ext cx="7767638" cy="616836"/>
          </a:xfrm>
        </p:spPr>
        <p:txBody>
          <a:bodyPr anchor="ctr"/>
          <a:lstStyle/>
          <a:p>
            <a:r>
              <a:rPr lang="en-US">
                <a:latin typeface="Arial"/>
                <a:cs typeface="Arial"/>
              </a:rPr>
              <a:t>Disclaimer &amp; disclosures</a:t>
            </a:r>
            <a:endParaRPr lang="en-US" strike="sngStrike">
              <a:latin typeface="Arial"/>
              <a:cs typeface="Arial"/>
            </a:endParaRPr>
          </a:p>
        </p:txBody>
      </p:sp>
      <p:sp>
        <p:nvSpPr>
          <p:cNvPr id="5" name="Content Placeholder 4">
            <a:extLst>
              <a:ext uri="{FF2B5EF4-FFF2-40B4-BE49-F238E27FC236}">
                <a16:creationId xmlns:a16="http://schemas.microsoft.com/office/drawing/2014/main" id="{E6AAA22D-1135-41AF-8227-5DF9040921A3}"/>
              </a:ext>
            </a:extLst>
          </p:cNvPr>
          <p:cNvSpPr>
            <a:spLocks noGrp="1"/>
          </p:cNvSpPr>
          <p:nvPr>
            <p:ph idx="1"/>
          </p:nvPr>
        </p:nvSpPr>
        <p:spPr>
          <a:xfrm>
            <a:off x="503539" y="1287995"/>
            <a:ext cx="7572595" cy="3200400"/>
          </a:xfrm>
        </p:spPr>
        <p:txBody>
          <a:bodyPr/>
          <a:lstStyle/>
          <a:p>
            <a:pPr lvl="1">
              <a:spcBef>
                <a:spcPts val="400"/>
              </a:spcBef>
              <a:spcAft>
                <a:spcPts val="400"/>
              </a:spcAft>
            </a:pPr>
            <a:r>
              <a:rPr lang="en-US" sz="1800">
                <a:latin typeface="Arial"/>
                <a:cs typeface="Arial"/>
              </a:rPr>
              <a:t>The ICTMG guidelines should be used in the context of applicable medical, legal and ethical requirements in any individual case.</a:t>
            </a:r>
          </a:p>
          <a:p>
            <a:pPr lvl="1">
              <a:spcBef>
                <a:spcPts val="400"/>
              </a:spcBef>
              <a:spcAft>
                <a:spcPts val="400"/>
              </a:spcAft>
            </a:pPr>
            <a:r>
              <a:rPr lang="en-US" sz="1800">
                <a:latin typeface="Arial"/>
                <a:cs typeface="Arial"/>
              </a:rPr>
              <a:t>ICTMG receives funding from Canadian Blood Services. Canadian Blood Services does not influence the content of the guidelines.</a:t>
            </a:r>
          </a:p>
          <a:p>
            <a:pPr marL="0" indent="0">
              <a:buNone/>
            </a:pPr>
            <a:endParaRPr lang="en-US" sz="1800">
              <a:latin typeface="Arial"/>
              <a:cs typeface="Arial"/>
            </a:endParaRPr>
          </a:p>
          <a:p>
            <a:pPr marL="0" indent="0">
              <a:buNone/>
            </a:pPr>
            <a:r>
              <a:rPr lang="en-US" sz="1600" b="1">
                <a:solidFill>
                  <a:srgbClr val="FF0000"/>
                </a:solidFill>
                <a:latin typeface="Arial"/>
                <a:cs typeface="Arial"/>
              </a:rPr>
              <a:t>Presenter disclosures </a:t>
            </a:r>
          </a:p>
          <a:p>
            <a:r>
              <a:rPr lang="en-US" sz="1600">
                <a:highlight>
                  <a:srgbClr val="00FF00"/>
                </a:highlight>
                <a:latin typeface="Arial"/>
                <a:cs typeface="Arial"/>
              </a:rPr>
              <a:t>(*presenter to insert COI’s here, if applicable)</a:t>
            </a:r>
            <a:endParaRPr lang="en-US" sz="1600">
              <a:highlight>
                <a:srgbClr val="00FF00"/>
              </a:highligh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p:txBody>
      </p:sp>
    </p:spTree>
    <p:custDataLst>
      <p:tags r:id="rId1"/>
    </p:custDataLst>
    <p:extLst>
      <p:ext uri="{BB962C8B-B14F-4D97-AF65-F5344CB8AC3E}">
        <p14:creationId xmlns:p14="http://schemas.microsoft.com/office/powerpoint/2010/main" val="145752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Intravenous albumin</a:t>
            </a:r>
            <a:endParaRPr lang="en-US"/>
          </a:p>
        </p:txBody>
      </p:sp>
      <p:sp>
        <p:nvSpPr>
          <p:cNvPr id="3" name="Text Placeholder 2"/>
          <p:cNvSpPr>
            <a:spLocks noGrp="1"/>
          </p:cNvSpPr>
          <p:nvPr>
            <p:ph type="body" sz="quarter" idx="10"/>
          </p:nvPr>
        </p:nvSpPr>
        <p:spPr>
          <a:xfrm>
            <a:off x="685800" y="2511425"/>
            <a:ext cx="6159954" cy="1268413"/>
          </a:xfrm>
        </p:spPr>
        <p:txBody>
          <a:bodyPr/>
          <a:lstStyle/>
          <a:p>
            <a:endParaRPr lang="en-CA">
              <a:latin typeface="Arial"/>
              <a:cs typeface="Arial"/>
            </a:endParaRPr>
          </a:p>
          <a:p>
            <a:r>
              <a:rPr lang="en-CA" dirty="0">
                <a:latin typeface="Arial"/>
                <a:cs typeface="Arial"/>
              </a:rPr>
              <a:t>Use of intravenous albumin for pediatric and adult patients</a:t>
            </a:r>
            <a:endParaRPr lang="en-US" dirty="0">
              <a:latin typeface="Arial"/>
              <a:cs typeface="Arial"/>
            </a:endParaRPr>
          </a:p>
        </p:txBody>
      </p:sp>
      <p:sp>
        <p:nvSpPr>
          <p:cNvPr id="6" name="Text Placeholder 5">
            <a:extLst>
              <a:ext uri="{FF2B5EF4-FFF2-40B4-BE49-F238E27FC236}">
                <a16:creationId xmlns:a16="http://schemas.microsoft.com/office/drawing/2014/main" id="{44659CA1-8254-5474-C732-7416C7E73015}"/>
              </a:ext>
            </a:extLst>
          </p:cNvPr>
          <p:cNvSpPr>
            <a:spLocks noGrp="1"/>
          </p:cNvSpPr>
          <p:nvPr>
            <p:ph type="body" sz="quarter" idx="11"/>
          </p:nvPr>
        </p:nvSpPr>
        <p:spPr/>
        <p:txBody>
          <a:bodyPr vert="horz" lIns="0" tIns="0" rIns="0" bIns="0" rtlCol="0" anchor="b">
            <a:noAutofit/>
          </a:bodyPr>
          <a:lstStyle/>
          <a:p>
            <a:pPr algn="just"/>
            <a:r>
              <a:rPr lang="en-CA" sz="1400" dirty="0">
                <a:latin typeface="Arial"/>
                <a:cs typeface="Arial"/>
              </a:rPr>
              <a:t>Slides prepared November 2025</a:t>
            </a:r>
            <a:endParaRPr lang="en-US" sz="1400" dirty="0"/>
          </a:p>
        </p:txBody>
      </p:sp>
    </p:spTree>
    <p:custDataLst>
      <p:tags r:id="rId1"/>
    </p:custDataLst>
    <p:extLst>
      <p:ext uri="{BB962C8B-B14F-4D97-AF65-F5344CB8AC3E}">
        <p14:creationId xmlns:p14="http://schemas.microsoft.com/office/powerpoint/2010/main" val="540211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p:txBody>
          <a:bodyPr/>
          <a:lstStyle/>
          <a:p>
            <a:r>
              <a:rPr lang="en-CA"/>
              <a:t>What is intravenous albumin?</a:t>
            </a:r>
            <a:endParaRPr lang="en-US"/>
          </a:p>
        </p:txBody>
      </p:sp>
      <p:sp>
        <p:nvSpPr>
          <p:cNvPr id="8" name="TextBox 7">
            <a:extLst>
              <a:ext uri="{FF2B5EF4-FFF2-40B4-BE49-F238E27FC236}">
                <a16:creationId xmlns:a16="http://schemas.microsoft.com/office/drawing/2014/main" id="{BEA1326B-3464-E5CB-E448-DA5CE138AC74}"/>
              </a:ext>
            </a:extLst>
          </p:cNvPr>
          <p:cNvSpPr txBox="1"/>
          <p:nvPr/>
        </p:nvSpPr>
        <p:spPr>
          <a:xfrm>
            <a:off x="656411" y="997528"/>
            <a:ext cx="7664179" cy="3277820"/>
          </a:xfrm>
          <a:prstGeom prst="rect">
            <a:avLst/>
          </a:prstGeom>
          <a:noFill/>
        </p:spPr>
        <p:txBody>
          <a:bodyPr wrap="square" lIns="91440" tIns="45720" rIns="91440" bIns="45720" anchor="t">
            <a:spAutoFit/>
          </a:bodyPr>
          <a:lstStyle/>
          <a:p>
            <a:pPr fontAlgn="base"/>
            <a:r>
              <a:rPr lang="en-US" sz="2000" b="1">
                <a:solidFill>
                  <a:srgbClr val="FF0000"/>
                </a:solidFill>
                <a:latin typeface="Arial"/>
                <a:cs typeface="Arial"/>
              </a:rPr>
              <a:t>Intravenous albumin is:</a:t>
            </a:r>
            <a:br>
              <a:rPr lang="en-US" sz="2000" b="1">
                <a:solidFill>
                  <a:srgbClr val="FF0000"/>
                </a:solidFill>
                <a:latin typeface="Arial"/>
                <a:cs typeface="Arial"/>
              </a:rPr>
            </a:br>
            <a:r>
              <a:rPr lang="en-US" sz="800" b="1">
                <a:solidFill>
                  <a:srgbClr val="FF0000"/>
                </a:solidFill>
                <a:latin typeface="Arial"/>
                <a:cs typeface="Arial"/>
              </a:rPr>
              <a:t> </a:t>
            </a:r>
          </a:p>
          <a:p>
            <a:pPr marL="342900" indent="-342900" fontAlgn="base">
              <a:spcBef>
                <a:spcPts val="600"/>
              </a:spcBef>
              <a:spcAft>
                <a:spcPts val="600"/>
              </a:spcAft>
              <a:buFont typeface="Arial" panose="020B0604020202020204" pitchFamily="34" charset="0"/>
              <a:buChar char="•"/>
            </a:pPr>
            <a:r>
              <a:rPr lang="en-US" sz="1600">
                <a:latin typeface="Arial"/>
                <a:cs typeface="Arial"/>
              </a:rPr>
              <a:t>A </a:t>
            </a:r>
            <a:r>
              <a:rPr lang="en-US" sz="1600" b="1">
                <a:latin typeface="Arial"/>
                <a:cs typeface="Arial"/>
              </a:rPr>
              <a:t>human-derived blood product</a:t>
            </a:r>
            <a:r>
              <a:rPr lang="en-US" sz="1600">
                <a:latin typeface="Arial"/>
                <a:cs typeface="Arial"/>
              </a:rPr>
              <a:t> manufactured from donated plasma.</a:t>
            </a:r>
          </a:p>
          <a:p>
            <a:pPr marL="342900" indent="-342900" fontAlgn="base">
              <a:spcBef>
                <a:spcPts val="600"/>
              </a:spcBef>
              <a:spcAft>
                <a:spcPts val="600"/>
              </a:spcAft>
              <a:buFont typeface="Arial" panose="020B0604020202020204" pitchFamily="34" charset="0"/>
              <a:buChar char="•"/>
            </a:pPr>
            <a:r>
              <a:rPr lang="en-US" sz="1600">
                <a:latin typeface="Arial"/>
                <a:cs typeface="Arial"/>
              </a:rPr>
              <a:t>Used in a </a:t>
            </a:r>
            <a:r>
              <a:rPr lang="en-US" sz="1600" b="1">
                <a:latin typeface="Arial"/>
                <a:cs typeface="Arial"/>
              </a:rPr>
              <a:t>wide range of clinical settings </a:t>
            </a:r>
            <a:r>
              <a:rPr lang="en-US" sz="1600">
                <a:latin typeface="Arial"/>
                <a:cs typeface="Arial"/>
              </a:rPr>
              <a:t>to improve hemodynamics, facilitate fluid removal, manage complications of cirrhosis with </a:t>
            </a:r>
            <a:r>
              <a:rPr lang="en-US" sz="1600" b="1">
                <a:latin typeface="Arial"/>
                <a:cs typeface="Arial"/>
              </a:rPr>
              <a:t>highly variable practice</a:t>
            </a:r>
            <a:r>
              <a:rPr lang="en-US" sz="1600">
                <a:latin typeface="Arial"/>
                <a:cs typeface="Arial"/>
              </a:rPr>
              <a:t> between regions. </a:t>
            </a:r>
          </a:p>
          <a:p>
            <a:pPr marL="342900" indent="-342900" fontAlgn="base">
              <a:spcBef>
                <a:spcPts val="600"/>
              </a:spcBef>
              <a:spcAft>
                <a:spcPts val="600"/>
              </a:spcAft>
              <a:buFont typeface="Arial" panose="020B0604020202020204" pitchFamily="34" charset="0"/>
              <a:buChar char="•"/>
            </a:pPr>
            <a:r>
              <a:rPr lang="en-US" sz="1600" b="1">
                <a:latin typeface="Arial"/>
                <a:cs typeface="Arial"/>
              </a:rPr>
              <a:t>More expensive</a:t>
            </a:r>
            <a:r>
              <a:rPr lang="en-US" sz="1600">
                <a:latin typeface="Arial"/>
                <a:cs typeface="Arial"/>
              </a:rPr>
              <a:t> to manufacture and provide to patients compared to crystalloids.</a:t>
            </a:r>
          </a:p>
          <a:p>
            <a:pPr marL="342900" indent="-342900" fontAlgn="base">
              <a:spcBef>
                <a:spcPts val="600"/>
              </a:spcBef>
              <a:spcAft>
                <a:spcPts val="600"/>
              </a:spcAft>
              <a:buFont typeface="Arial" panose="020B0604020202020204" pitchFamily="34" charset="0"/>
              <a:buChar char="•"/>
            </a:pPr>
            <a:r>
              <a:rPr lang="en-US" sz="1600" b="1">
                <a:latin typeface="Arial"/>
                <a:cs typeface="Arial"/>
              </a:rPr>
              <a:t>Associated with adverse consequences</a:t>
            </a:r>
            <a:r>
              <a:rPr lang="en-US" sz="1600">
                <a:latin typeface="Arial"/>
                <a:cs typeface="Arial"/>
              </a:rPr>
              <a:t> in some cases including fluid overload, hypotension, hemodilution requiring red blood cell transfusion and anaphylaxis. </a:t>
            </a:r>
          </a:p>
        </p:txBody>
      </p:sp>
    </p:spTree>
    <p:custDataLst>
      <p:tags r:id="rId1"/>
    </p:custDataLst>
    <p:extLst>
      <p:ext uri="{BB962C8B-B14F-4D97-AF65-F5344CB8AC3E}">
        <p14:creationId xmlns:p14="http://schemas.microsoft.com/office/powerpoint/2010/main" val="243302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a:xfrm>
            <a:off x="547899" y="266065"/>
            <a:ext cx="8464612" cy="1018215"/>
          </a:xfrm>
        </p:spPr>
        <p:txBody>
          <a:bodyPr/>
          <a:lstStyle/>
          <a:p>
            <a:r>
              <a:rPr lang="en-CA" dirty="0">
                <a:latin typeface="Arial"/>
                <a:cs typeface="Arial"/>
              </a:rPr>
              <a:t>What evidence is available to guide albumin use?</a:t>
            </a:r>
            <a:endParaRPr lang="en-US" dirty="0">
              <a:latin typeface="Arial"/>
              <a:cs typeface="Arial"/>
            </a:endParaRPr>
          </a:p>
        </p:txBody>
      </p:sp>
      <p:sp>
        <p:nvSpPr>
          <p:cNvPr id="3" name="TextBox 2">
            <a:extLst>
              <a:ext uri="{FF2B5EF4-FFF2-40B4-BE49-F238E27FC236}">
                <a16:creationId xmlns:a16="http://schemas.microsoft.com/office/drawing/2014/main" id="{24CC923A-D91B-1300-A352-CA50349EBA90}"/>
              </a:ext>
            </a:extLst>
          </p:cNvPr>
          <p:cNvSpPr txBox="1"/>
          <p:nvPr/>
        </p:nvSpPr>
        <p:spPr>
          <a:xfrm>
            <a:off x="445979" y="1140589"/>
            <a:ext cx="8256807" cy="2123658"/>
          </a:xfrm>
          <a:prstGeom prst="rect">
            <a:avLst/>
          </a:prstGeom>
          <a:noFill/>
        </p:spPr>
        <p:txBody>
          <a:bodyPr wrap="square" lIns="91440" tIns="45720" rIns="91440" bIns="45720" rtlCol="0" anchor="t">
            <a:spAutoFit/>
          </a:bodyPr>
          <a:lstStyle/>
          <a:p>
            <a:pPr fontAlgn="base"/>
            <a:r>
              <a:rPr lang="en-US" dirty="0">
                <a:solidFill>
                  <a:srgbClr val="2F2E2E"/>
                </a:solidFill>
                <a:latin typeface="Arial"/>
                <a:cs typeface="Arial"/>
              </a:rPr>
              <a:t>Intravenous albumin is administered in a wide spectrum of clinical scenarios, while very few indications have an evidence base that supports its routine use in practice. </a:t>
            </a:r>
            <a:endParaRPr lang="en-US" dirty="0">
              <a:solidFill>
                <a:srgbClr val="2F2E2E"/>
              </a:solidFill>
              <a:latin typeface="Arial" panose="020B0604020202020204" pitchFamily="34" charset="0"/>
              <a:cs typeface="Arial" panose="020B0604020202020204" pitchFamily="34" charset="0"/>
            </a:endParaRPr>
          </a:p>
          <a:p>
            <a:endParaRPr lang="en-US" dirty="0">
              <a:solidFill>
                <a:srgbClr val="2F2E2E"/>
              </a:solidFill>
              <a:latin typeface="Arial"/>
              <a:cs typeface="Arial"/>
            </a:endParaRPr>
          </a:p>
          <a:p>
            <a:pPr algn="ctr" fontAlgn="base"/>
            <a:r>
              <a:rPr lang="en-US" sz="2000" b="1" dirty="0">
                <a:solidFill>
                  <a:srgbClr val="FF0000"/>
                </a:solidFill>
                <a:latin typeface="Arial"/>
                <a:cs typeface="Arial"/>
              </a:rPr>
              <a:t>ICTMG's 2024 albumin guideline provides</a:t>
            </a:r>
            <a:r>
              <a:rPr lang="en-US" sz="2000" b="1" i="0" dirty="0">
                <a:solidFill>
                  <a:srgbClr val="FF0000"/>
                </a:solidFill>
                <a:effectLst/>
                <a:latin typeface="Arial"/>
                <a:cs typeface="Arial"/>
              </a:rPr>
              <a:t> evidence-based recommendations</a:t>
            </a:r>
            <a:r>
              <a:rPr lang="en-US" sz="2000" b="1" dirty="0">
                <a:solidFill>
                  <a:srgbClr val="FF0000"/>
                </a:solidFill>
                <a:latin typeface="Arial"/>
                <a:cs typeface="Arial"/>
              </a:rPr>
              <a:t> </a:t>
            </a:r>
            <a:r>
              <a:rPr lang="en-US" sz="2000" b="1" i="0" dirty="0">
                <a:solidFill>
                  <a:srgbClr val="FF0000"/>
                </a:solidFill>
                <a:effectLst/>
                <a:latin typeface="Arial"/>
                <a:cs typeface="Arial"/>
              </a:rPr>
              <a:t>for appropriate use of albumin in</a:t>
            </a:r>
            <a:r>
              <a:rPr lang="en-US" sz="2000" b="1" dirty="0">
                <a:solidFill>
                  <a:srgbClr val="FF0000"/>
                </a:solidFill>
                <a:latin typeface="Arial"/>
                <a:cs typeface="Arial"/>
              </a:rPr>
              <a:t> </a:t>
            </a:r>
          </a:p>
          <a:p>
            <a:pPr algn="ctr"/>
            <a:r>
              <a:rPr lang="en-US" sz="2000" b="1" i="0" dirty="0">
                <a:solidFill>
                  <a:srgbClr val="FF0000"/>
                </a:solidFill>
                <a:effectLst/>
                <a:latin typeface="Arial"/>
                <a:cs typeface="Arial"/>
              </a:rPr>
              <a:t>adult and pediatric</a:t>
            </a:r>
            <a:r>
              <a:rPr lang="en-US" sz="2000" b="1" dirty="0">
                <a:solidFill>
                  <a:srgbClr val="FF0000"/>
                </a:solidFill>
                <a:latin typeface="Arial"/>
                <a:cs typeface="Arial"/>
              </a:rPr>
              <a:t> </a:t>
            </a:r>
            <a:r>
              <a:rPr lang="en-US" sz="2000" b="1" i="0" dirty="0">
                <a:solidFill>
                  <a:srgbClr val="FF0000"/>
                </a:solidFill>
                <a:effectLst/>
                <a:latin typeface="Arial"/>
                <a:cs typeface="Arial"/>
              </a:rPr>
              <a:t>patient populations undergoing:</a:t>
            </a:r>
            <a:endParaRPr lang="en-US" dirty="0"/>
          </a:p>
        </p:txBody>
      </p:sp>
      <p:sp>
        <p:nvSpPr>
          <p:cNvPr id="5" name="TextBox 4">
            <a:extLst>
              <a:ext uri="{FF2B5EF4-FFF2-40B4-BE49-F238E27FC236}">
                <a16:creationId xmlns:a16="http://schemas.microsoft.com/office/drawing/2014/main" id="{30B7547F-7E68-C17C-713B-2E7C1D32EA32}"/>
              </a:ext>
            </a:extLst>
          </p:cNvPr>
          <p:cNvSpPr txBox="1"/>
          <p:nvPr/>
        </p:nvSpPr>
        <p:spPr>
          <a:xfrm>
            <a:off x="1465002" y="3627338"/>
            <a:ext cx="6150455" cy="830997"/>
          </a:xfrm>
          <a:prstGeom prst="rect">
            <a:avLst/>
          </a:prstGeom>
          <a:noFill/>
        </p:spPr>
        <p:txBody>
          <a:bodyPr wrap="square" numCol="2">
            <a:spAutoFit/>
          </a:bodyPr>
          <a:lstStyle/>
          <a:p>
            <a:pPr marL="342900" indent="-342900" fontAlgn="base">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cardiovascular surgery</a:t>
            </a:r>
          </a:p>
          <a:p>
            <a:pPr marL="342900" indent="-342900" fontAlgn="base">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k</a:t>
            </a:r>
            <a:r>
              <a:rPr lang="en-US" sz="1600" b="1" i="0" dirty="0">
                <a:solidFill>
                  <a:schemeClr val="tx1">
                    <a:lumMod val="65000"/>
                    <a:lumOff val="35000"/>
                  </a:schemeClr>
                </a:solidFill>
                <a:effectLst/>
                <a:latin typeface="Arial" panose="020B0604020202020204" pitchFamily="34" charset="0"/>
                <a:cs typeface="Arial" panose="020B0604020202020204" pitchFamily="34" charset="0"/>
              </a:rPr>
              <a:t>idney replacement therapy</a:t>
            </a:r>
          </a:p>
          <a:p>
            <a:pPr marL="342900" indent="-342900" fontAlgn="base">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complications of cirrhosis</a:t>
            </a:r>
          </a:p>
          <a:p>
            <a:pPr marL="342900" indent="-342900" fontAlgn="base">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critical illness (e.g., intensive care, sepsis)</a:t>
            </a:r>
            <a:endParaRPr lang="en-US" sz="1600" b="1" i="0" dirty="0">
              <a:solidFill>
                <a:schemeClr val="tx1">
                  <a:lumMod val="65000"/>
                  <a:lumOff val="35000"/>
                </a:schemeClr>
              </a:solidFill>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5071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99" y="202663"/>
            <a:ext cx="5506231" cy="633662"/>
          </a:xfrm>
        </p:spPr>
        <p:txBody>
          <a:bodyPr anchor="ctr">
            <a:noAutofit/>
          </a:bodyPr>
          <a:lstStyle/>
          <a:p>
            <a:r>
              <a:rPr lang="en-CA">
                <a:latin typeface="Arial"/>
                <a:cs typeface="Arial"/>
              </a:rPr>
              <a:t>ICTMG’s albumin publications</a:t>
            </a:r>
            <a:endParaRPr lang="en-US">
              <a:latin typeface="Arial"/>
              <a:cs typeface="Arial"/>
            </a:endParaRPr>
          </a:p>
        </p:txBody>
      </p:sp>
      <p:sp>
        <p:nvSpPr>
          <p:cNvPr id="3" name="Title 1">
            <a:extLst>
              <a:ext uri="{FF2B5EF4-FFF2-40B4-BE49-F238E27FC236}">
                <a16:creationId xmlns:a16="http://schemas.microsoft.com/office/drawing/2014/main" id="{36EE05CF-546C-B43E-3A32-D522F9CD185E}"/>
              </a:ext>
            </a:extLst>
          </p:cNvPr>
          <p:cNvSpPr txBox="1">
            <a:spLocks/>
          </p:cNvSpPr>
          <p:nvPr/>
        </p:nvSpPr>
        <p:spPr>
          <a:xfrm>
            <a:off x="4412849" y="921774"/>
            <a:ext cx="4216857" cy="2513003"/>
          </a:xfrm>
          <a:prstGeom prst="rect">
            <a:avLst/>
          </a:prstGeom>
        </p:spPr>
        <p:txBody>
          <a:bodyPr vert="horz" lIns="0" tIns="0" rIns="0" bIns="0" rtlCol="0" anchor="t" anchorCtr="0">
            <a:noAutofit/>
          </a:bodyPr>
          <a:lstStyle>
            <a:lvl1pPr marL="0" indent="0" algn="l" defTabSz="457200" rtl="0" eaLnBrk="1" latinLnBrk="0" hangingPunct="1">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endParaRPr lang="en-US" sz="1200">
              <a:solidFill>
                <a:schemeClr val="tx1">
                  <a:lumMod val="65000"/>
                  <a:lumOff val="35000"/>
                </a:schemeClr>
              </a:solidFill>
              <a:latin typeface="Arial"/>
              <a:cs typeface="Arial"/>
            </a:endParaRPr>
          </a:p>
          <a:p>
            <a:r>
              <a:rPr lang="en-US" sz="1800">
                <a:solidFill>
                  <a:schemeClr val="tx1">
                    <a:lumMod val="50000"/>
                    <a:lumOff val="50000"/>
                  </a:schemeClr>
                </a:solidFill>
                <a:latin typeface="Arial"/>
                <a:cs typeface="Arial"/>
              </a:rPr>
              <a:t>Systematic review &amp; meta-analysis: </a:t>
            </a:r>
          </a:p>
          <a:p>
            <a:pPr marL="285750" indent="-285750">
              <a:buFont typeface="Arial" panose="020B0604020202020204" pitchFamily="34" charset="0"/>
              <a:buChar char="•"/>
            </a:pPr>
            <a:r>
              <a:rPr lang="en-US" sz="1400" b="0">
                <a:solidFill>
                  <a:schemeClr val="tx1"/>
                </a:solidFill>
                <a:latin typeface="Arial"/>
                <a:cs typeface="Arial"/>
              </a:rPr>
              <a:t>Compares intravenous albumin with synthetic colloids and crystalloids for pediatric and adult patients undergoing cardiovascular surgery. </a:t>
            </a:r>
          </a:p>
          <a:p>
            <a:pPr marL="285750" indent="-285750">
              <a:buFont typeface="Arial" panose="020B0604020202020204" pitchFamily="34" charset="0"/>
              <a:buChar char="•"/>
            </a:pPr>
            <a:endParaRPr lang="en-US" sz="1600" b="0">
              <a:solidFill>
                <a:schemeClr val="tx1"/>
              </a:solidFill>
              <a:latin typeface="Arial"/>
              <a:cs typeface="Arial"/>
            </a:endParaRPr>
          </a:p>
          <a:p>
            <a:r>
              <a:rPr lang="en-US" sz="1600">
                <a:solidFill>
                  <a:srgbClr val="FF0000"/>
                </a:solidFill>
                <a:latin typeface="Arial"/>
                <a:cs typeface="Arial"/>
              </a:rPr>
              <a:t>Outcomes assessed: </a:t>
            </a:r>
          </a:p>
          <a:p>
            <a:pPr marL="285750" indent="-285750">
              <a:buFont typeface="Arial" panose="020B0604020202020204" pitchFamily="34" charset="0"/>
              <a:buChar char="•"/>
            </a:pPr>
            <a:r>
              <a:rPr lang="en-US" sz="1400" b="1">
                <a:solidFill>
                  <a:schemeClr val="tx1">
                    <a:lumMod val="65000"/>
                    <a:lumOff val="35000"/>
                  </a:schemeClr>
                </a:solidFill>
                <a:latin typeface="Arial"/>
                <a:cs typeface="Arial"/>
              </a:rPr>
              <a:t>Primary: </a:t>
            </a:r>
            <a:r>
              <a:rPr lang="en-US" sz="1400" b="0">
                <a:solidFill>
                  <a:schemeClr val="tx1"/>
                </a:solidFill>
                <a:latin typeface="Arial"/>
                <a:cs typeface="Arial"/>
              </a:rPr>
              <a:t>all-cause mortality</a:t>
            </a:r>
          </a:p>
          <a:p>
            <a:pPr marL="285750" indent="-285750">
              <a:buFont typeface="Arial" panose="020B0604020202020204" pitchFamily="34" charset="0"/>
              <a:buChar char="•"/>
            </a:pPr>
            <a:r>
              <a:rPr lang="en-US" sz="1400" b="1">
                <a:solidFill>
                  <a:schemeClr val="tx1">
                    <a:lumMod val="65000"/>
                    <a:lumOff val="35000"/>
                  </a:schemeClr>
                </a:solidFill>
                <a:latin typeface="Arial"/>
                <a:cs typeface="Arial"/>
              </a:rPr>
              <a:t>Secondary outcomes: </a:t>
            </a:r>
            <a:r>
              <a:rPr lang="en-US" sz="1400" b="0">
                <a:solidFill>
                  <a:schemeClr val="tx1"/>
                </a:solidFill>
                <a:latin typeface="Arial"/>
                <a:cs typeface="Arial"/>
              </a:rPr>
              <a:t>renal failure, blood loss, duration of stay (hospital or ICU), cardiac index, blood component use</a:t>
            </a:r>
          </a:p>
          <a:p>
            <a:pPr lvl="1"/>
            <a:endParaRPr lang="en-US" sz="1400" b="0">
              <a:latin typeface="Arial"/>
              <a:cs typeface="Arial"/>
            </a:endParaRPr>
          </a:p>
          <a:p>
            <a:r>
              <a:rPr lang="en-US" sz="1600">
                <a:solidFill>
                  <a:srgbClr val="FF0000"/>
                </a:solidFill>
                <a:latin typeface="Arial"/>
                <a:cs typeface="Arial"/>
              </a:rPr>
              <a:t>Conclusions: </a:t>
            </a:r>
          </a:p>
          <a:p>
            <a:pPr marL="285750" indent="-285750">
              <a:buFont typeface="Arial" panose="020B0604020202020204" pitchFamily="34" charset="0"/>
              <a:buChar char="•"/>
            </a:pPr>
            <a:r>
              <a:rPr lang="en-US" sz="1400" b="0">
                <a:solidFill>
                  <a:schemeClr val="tx1"/>
                </a:solidFill>
                <a:latin typeface="Arial"/>
                <a:cs typeface="Arial"/>
              </a:rPr>
              <a:t>Lack of improvement in outcomes + high cost suggest intravenous albumin should be used restrictively. </a:t>
            </a:r>
          </a:p>
        </p:txBody>
      </p:sp>
      <p:pic>
        <p:nvPicPr>
          <p:cNvPr id="8" name="Picture 7">
            <a:extLst>
              <a:ext uri="{FF2B5EF4-FFF2-40B4-BE49-F238E27FC236}">
                <a16:creationId xmlns:a16="http://schemas.microsoft.com/office/drawing/2014/main" id="{15C72FDC-D84F-69DC-1E17-AEF98852EA0A}"/>
              </a:ext>
            </a:extLst>
          </p:cNvPr>
          <p:cNvPicPr>
            <a:picLocks noChangeAspect="1"/>
          </p:cNvPicPr>
          <p:nvPr/>
        </p:nvPicPr>
        <p:blipFill>
          <a:blip r:embed="rId4"/>
          <a:stretch>
            <a:fillRect/>
          </a:stretch>
        </p:blipFill>
        <p:spPr>
          <a:xfrm>
            <a:off x="514294" y="921774"/>
            <a:ext cx="3517245" cy="4019063"/>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B80D0F4E-907F-FBA3-A1C7-D54E37164FCF}"/>
              </a:ext>
            </a:extLst>
          </p:cNvPr>
          <p:cNvSpPr txBox="1"/>
          <p:nvPr/>
        </p:nvSpPr>
        <p:spPr>
          <a:xfrm>
            <a:off x="4479817" y="4825421"/>
            <a:ext cx="3836643" cy="230832"/>
          </a:xfrm>
          <a:prstGeom prst="rect">
            <a:avLst/>
          </a:prstGeom>
          <a:noFill/>
        </p:spPr>
        <p:txBody>
          <a:bodyPr wrap="square" rtlCol="0">
            <a:spAutoFit/>
          </a:bodyPr>
          <a:lstStyle/>
          <a:p>
            <a:r>
              <a:rPr lang="en-CA" sz="900">
                <a:latin typeface="Arial" panose="020B0604020202020204" pitchFamily="34" charset="0"/>
                <a:cs typeface="Arial" panose="020B0604020202020204" pitchFamily="34" charset="0"/>
              </a:rPr>
              <a:t>Source: </a:t>
            </a:r>
            <a:r>
              <a:rPr lang="en-CA" sz="900">
                <a:latin typeface="Arial" panose="020B0604020202020204" pitchFamily="34" charset="0"/>
                <a:cs typeface="Arial" panose="020B0604020202020204" pitchFamily="34" charset="0"/>
                <a:hlinkClick r:id="rId5"/>
              </a:rPr>
              <a:t>https://doi.org/10.1016/j.bja.2023.11.009</a:t>
            </a:r>
            <a:endParaRPr lang="en-US" sz="9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8703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67AEDB-88A7-24E9-B8F9-622178A79215}"/>
              </a:ext>
            </a:extLst>
          </p:cNvPr>
          <p:cNvSpPr txBox="1"/>
          <p:nvPr/>
        </p:nvSpPr>
        <p:spPr>
          <a:xfrm>
            <a:off x="4549487" y="4825422"/>
            <a:ext cx="3836643" cy="23083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CA" sz="900">
                <a:solidFill>
                  <a:prstClr val="black"/>
                </a:solidFill>
                <a:latin typeface="Arial"/>
                <a:cs typeface="Arial"/>
              </a:rPr>
              <a:t>Source: </a:t>
            </a:r>
            <a:r>
              <a:rPr lang="en-CA" sz="900">
                <a:solidFill>
                  <a:prstClr val="black"/>
                </a:solidFill>
                <a:latin typeface="Arial"/>
                <a:ea typeface="Cambria"/>
                <a:cs typeface="+mn-lt"/>
                <a:hlinkClick r:id="rId4"/>
              </a:rPr>
              <a:t>https://pubmed.ncbi.nlm.nih.gov/38447639/</a:t>
            </a:r>
            <a:endParaRPr lang="en-CA" sz="900">
              <a:solidFill>
                <a:prstClr val="black"/>
              </a:solidFill>
              <a:latin typeface="Arial"/>
              <a:ea typeface="Cambria"/>
              <a:cs typeface="Arial" panose="020B0604020202020204" pitchFamily="34" charset="0"/>
            </a:endParaRPr>
          </a:p>
        </p:txBody>
      </p:sp>
      <p:sp>
        <p:nvSpPr>
          <p:cNvPr id="7" name="Title 1">
            <a:extLst>
              <a:ext uri="{FF2B5EF4-FFF2-40B4-BE49-F238E27FC236}">
                <a16:creationId xmlns:a16="http://schemas.microsoft.com/office/drawing/2014/main" id="{BDBEC16A-190D-9E1F-11BC-B02EA5ABC01C}"/>
              </a:ext>
            </a:extLst>
          </p:cNvPr>
          <p:cNvSpPr txBox="1">
            <a:spLocks/>
          </p:cNvSpPr>
          <p:nvPr/>
        </p:nvSpPr>
        <p:spPr>
          <a:xfrm>
            <a:off x="4284390" y="723723"/>
            <a:ext cx="4666179" cy="2621515"/>
          </a:xfrm>
          <a:prstGeom prst="rect">
            <a:avLst/>
          </a:prstGeom>
        </p:spPr>
        <p:txBody>
          <a:bodyPr vert="horz" lIns="0" tIns="0" rIns="0" bIns="0" rtlCol="0"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endParaRPr lang="en-US" sz="1200" dirty="0">
              <a:solidFill>
                <a:prstClr val="black">
                  <a:lumMod val="65000"/>
                  <a:lumOff val="35000"/>
                </a:prstClr>
              </a:solidFill>
              <a:latin typeface="Arial"/>
              <a:cs typeface="Arial"/>
            </a:endParaRPr>
          </a:p>
          <a:p>
            <a:pPr defTabSz="457189"/>
            <a:r>
              <a:rPr lang="en-US" sz="1800" b="1" dirty="0">
                <a:solidFill>
                  <a:schemeClr val="bg1">
                    <a:lumMod val="50000"/>
                  </a:schemeClr>
                </a:solidFill>
                <a:latin typeface="Arial"/>
                <a:cs typeface="Arial"/>
              </a:rPr>
              <a:t>Guideline:</a:t>
            </a:r>
            <a:endParaRPr lang="en-US" dirty="0">
              <a:solidFill>
                <a:schemeClr val="bg1">
                  <a:lumMod val="50000"/>
                </a:schemeClr>
              </a:solidFill>
              <a:latin typeface="Cambria"/>
              <a:ea typeface="Cambria"/>
              <a:cs typeface="Arial"/>
            </a:endParaRPr>
          </a:p>
          <a:p>
            <a:pPr marL="285750" indent="-285750" defTabSz="457189">
              <a:buFont typeface="Arial"/>
              <a:buChar char="•"/>
            </a:pPr>
            <a:r>
              <a:rPr lang="en-US" sz="1400" dirty="0">
                <a:solidFill>
                  <a:prstClr val="black"/>
                </a:solidFill>
                <a:latin typeface="Arial"/>
                <a:cs typeface="Arial"/>
              </a:rPr>
              <a:t>Provides clinicians with actionable recommendations on indications for albumin use. </a:t>
            </a:r>
          </a:p>
          <a:p>
            <a:pPr defTabSz="457189"/>
            <a:endParaRPr lang="en-US" sz="1400" dirty="0">
              <a:solidFill>
                <a:prstClr val="black"/>
              </a:solidFill>
              <a:latin typeface="Arial"/>
              <a:cs typeface="Arial"/>
            </a:endParaRPr>
          </a:p>
          <a:p>
            <a:pPr marL="285750" indent="-285750" defTabSz="457189">
              <a:buFont typeface="Arial"/>
              <a:buChar char="•"/>
            </a:pPr>
            <a:r>
              <a:rPr lang="en-US" sz="1400" dirty="0">
                <a:solidFill>
                  <a:prstClr val="black"/>
                </a:solidFill>
                <a:latin typeface="Arial"/>
                <a:ea typeface="Cambria"/>
                <a:cs typeface="Arial"/>
              </a:rPr>
              <a:t>Received endorsement by: </a:t>
            </a:r>
          </a:p>
          <a:p>
            <a:pPr marL="628650" lvl="1" indent="-285750" defTabSz="457189">
              <a:buFont typeface="Arial"/>
              <a:buChar char="•"/>
            </a:pPr>
            <a:r>
              <a:rPr lang="en-US" sz="1400" b="1" dirty="0">
                <a:solidFill>
                  <a:prstClr val="black"/>
                </a:solidFill>
                <a:latin typeface="Arial"/>
                <a:ea typeface="Cambria"/>
                <a:cs typeface="Arial"/>
              </a:rPr>
              <a:t>International Society for Blood Transfusion (ISBT) </a:t>
            </a:r>
          </a:p>
          <a:p>
            <a:pPr marL="628650" lvl="1" indent="-285750" defTabSz="457189">
              <a:buFont typeface="Arial"/>
              <a:buChar char="•"/>
            </a:pPr>
            <a:r>
              <a:rPr lang="en-US" sz="1400" dirty="0">
                <a:solidFill>
                  <a:prstClr val="black"/>
                </a:solidFill>
                <a:latin typeface="Arial"/>
                <a:ea typeface="Cambria"/>
                <a:cs typeface="Arial"/>
              </a:rPr>
              <a:t>[Canada] </a:t>
            </a:r>
            <a:r>
              <a:rPr lang="en-US" sz="1400" b="1" dirty="0">
                <a:solidFill>
                  <a:prstClr val="black"/>
                </a:solidFill>
                <a:latin typeface="Arial"/>
                <a:ea typeface="Cambria"/>
                <a:cs typeface="Arial"/>
              </a:rPr>
              <a:t>National Advisory Committee (NAC) on Blood Products </a:t>
            </a:r>
          </a:p>
          <a:p>
            <a:pPr marL="628650" lvl="1" indent="-285750" defTabSz="457189">
              <a:buFont typeface="Arial"/>
              <a:buChar char="•"/>
            </a:pPr>
            <a:r>
              <a:rPr lang="it-IT" sz="1400" i="0" u="none" strike="noStrike" dirty="0">
                <a:solidFill>
                  <a:srgbClr val="242323"/>
                </a:solidFill>
                <a:effectLst/>
                <a:latin typeface="Arial" panose="020B0604020202020204" pitchFamily="34" charset="0"/>
                <a:cs typeface="Arial" panose="020B0604020202020204" pitchFamily="34" charset="0"/>
              </a:rPr>
              <a:t>[Italy] </a:t>
            </a:r>
            <a:r>
              <a:rPr lang="it-IT" sz="1400" b="1" i="0" u="none" strike="noStrike" dirty="0">
                <a:solidFill>
                  <a:srgbClr val="242323"/>
                </a:solidFill>
                <a:effectLst/>
                <a:latin typeface="Arial" panose="020B0604020202020204" pitchFamily="34" charset="0"/>
                <a:cs typeface="Arial" panose="020B0604020202020204" pitchFamily="34" charset="0"/>
              </a:rPr>
              <a:t>Società Italiana di Medicina Interna (SIMI)</a:t>
            </a:r>
            <a:r>
              <a:rPr lang="it-IT" sz="1400" b="1" i="0" dirty="0">
                <a:solidFill>
                  <a:srgbClr val="242323"/>
                </a:solidFill>
                <a:effectLst/>
                <a:latin typeface="Arial" panose="020B0604020202020204" pitchFamily="34" charset="0"/>
                <a:cs typeface="Arial" panose="020B0604020202020204" pitchFamily="34" charset="0"/>
              </a:rPr>
              <a:t> </a:t>
            </a:r>
            <a:endParaRPr lang="en-US" sz="1400" b="1" dirty="0">
              <a:solidFill>
                <a:prstClr val="black"/>
              </a:solidFill>
              <a:latin typeface="Arial" panose="020B0604020202020204" pitchFamily="34" charset="0"/>
              <a:ea typeface="Cambria"/>
              <a:cs typeface="Arial" panose="020B0604020202020204" pitchFamily="34" charset="0"/>
            </a:endParaRPr>
          </a:p>
          <a:p>
            <a:pPr defTabSz="457189"/>
            <a:endParaRPr lang="en-US" sz="1600" b="0" dirty="0">
              <a:solidFill>
                <a:prstClr val="black"/>
              </a:solidFill>
              <a:latin typeface="Arial"/>
              <a:cs typeface="Arial"/>
            </a:endParaRPr>
          </a:p>
          <a:p>
            <a:pPr defTabSz="457189"/>
            <a:r>
              <a:rPr lang="en-US" sz="1600" b="1" dirty="0">
                <a:solidFill>
                  <a:srgbClr val="FF0000"/>
                </a:solidFill>
                <a:latin typeface="Arial"/>
                <a:cs typeface="Arial"/>
              </a:rPr>
              <a:t>Conclusion:</a:t>
            </a:r>
          </a:p>
          <a:p>
            <a:pPr marL="285115" indent="-285115" defTabSz="457189">
              <a:buFont typeface="Arial"/>
              <a:buChar char="•"/>
            </a:pPr>
            <a:r>
              <a:rPr lang="en-US" sz="1400" b="1" dirty="0">
                <a:solidFill>
                  <a:prstClr val="black"/>
                </a:solidFill>
                <a:latin typeface="Arial"/>
                <a:cs typeface="Arial"/>
              </a:rPr>
              <a:t>12/14</a:t>
            </a:r>
            <a:r>
              <a:rPr lang="en-US" sz="1400" dirty="0">
                <a:solidFill>
                  <a:prstClr val="black"/>
                </a:solidFill>
                <a:latin typeface="Arial"/>
                <a:cs typeface="Arial"/>
              </a:rPr>
              <a:t> </a:t>
            </a:r>
            <a:r>
              <a:rPr lang="en-US" sz="1400" b="0" dirty="0">
                <a:solidFill>
                  <a:prstClr val="black"/>
                </a:solidFill>
                <a:latin typeface="Arial"/>
                <a:cs typeface="Arial"/>
              </a:rPr>
              <a:t>recommendations </a:t>
            </a:r>
            <a:r>
              <a:rPr lang="en-US" sz="1400" b="1" dirty="0">
                <a:solidFill>
                  <a:prstClr val="black"/>
                </a:solidFill>
                <a:latin typeface="Arial"/>
                <a:cs typeface="Arial"/>
              </a:rPr>
              <a:t>do not</a:t>
            </a:r>
            <a:r>
              <a:rPr lang="en-US" sz="1400" b="0" dirty="0">
                <a:solidFill>
                  <a:prstClr val="black"/>
                </a:solidFill>
                <a:latin typeface="Arial"/>
                <a:cs typeface="Arial"/>
              </a:rPr>
              <a:t> </a:t>
            </a:r>
            <a:r>
              <a:rPr lang="en-US" sz="1400" b="0" dirty="0">
                <a:solidFill>
                  <a:srgbClr val="212121"/>
                </a:solidFill>
                <a:latin typeface="Arial"/>
                <a:cs typeface="Arial"/>
              </a:rPr>
              <a:t>suggest albumin use in a wide variety of clinical situations where albumin commonly is transfused.</a:t>
            </a:r>
            <a:endParaRPr lang="en-US" sz="1400" b="0" dirty="0">
              <a:solidFill>
                <a:prstClr val="black"/>
              </a:solidFill>
              <a:latin typeface="Arial"/>
              <a:cs typeface="Arial"/>
            </a:endParaRPr>
          </a:p>
        </p:txBody>
      </p:sp>
      <p:sp>
        <p:nvSpPr>
          <p:cNvPr id="9" name="Title 1">
            <a:extLst>
              <a:ext uri="{FF2B5EF4-FFF2-40B4-BE49-F238E27FC236}">
                <a16:creationId xmlns:a16="http://schemas.microsoft.com/office/drawing/2014/main" id="{9A49CDF9-5004-30AD-3701-5093728351BD}"/>
              </a:ext>
            </a:extLst>
          </p:cNvPr>
          <p:cNvSpPr txBox="1">
            <a:spLocks/>
          </p:cNvSpPr>
          <p:nvPr/>
        </p:nvSpPr>
        <p:spPr>
          <a:xfrm>
            <a:off x="517299" y="202663"/>
            <a:ext cx="5506231" cy="633662"/>
          </a:xfrm>
          <a:prstGeom prst="rect">
            <a:avLst/>
          </a:prstGeom>
        </p:spPr>
        <p:txBody>
          <a:bodyPr vert="horz" lIns="0" tIns="0" rIns="0" bIns="0" rtlCol="0" anchor="ctr" anchorCtr="0">
            <a:noAutofit/>
          </a:bodyPr>
          <a:lstStyle>
            <a:lvl1pPr marL="0" indent="0" algn="l" defTabSz="457200" rtl="0" eaLnBrk="1" latinLnBrk="0" hangingPunct="1">
              <a:spcBef>
                <a:spcPct val="0"/>
              </a:spcBef>
              <a:buNone/>
              <a:defRPr sz="2800" b="1" kern="1200">
                <a:solidFill>
                  <a:srgbClr val="002060"/>
                </a:solidFill>
                <a:latin typeface="Arial" panose="020B0604020202020204" pitchFamily="34" charset="0"/>
                <a:ea typeface="+mj-ea"/>
                <a:cs typeface="Arial" panose="020B0604020202020204" pitchFamily="34" charset="0"/>
              </a:defRPr>
            </a:lvl1pPr>
          </a:lstStyle>
          <a:p>
            <a:r>
              <a:rPr lang="en-CA">
                <a:latin typeface="Arial"/>
                <a:cs typeface="Arial"/>
              </a:rPr>
              <a:t>ICTMG’s albumin publications</a:t>
            </a:r>
            <a:endParaRPr lang="en-US">
              <a:latin typeface="Arial"/>
              <a:cs typeface="Arial"/>
            </a:endParaRPr>
          </a:p>
        </p:txBody>
      </p:sp>
      <p:sp>
        <p:nvSpPr>
          <p:cNvPr id="8" name="TextBox 7">
            <a:extLst>
              <a:ext uri="{FF2B5EF4-FFF2-40B4-BE49-F238E27FC236}">
                <a16:creationId xmlns:a16="http://schemas.microsoft.com/office/drawing/2014/main" id="{9AFB74F8-0A8B-2B88-F13F-E487CD893642}"/>
              </a:ext>
            </a:extLst>
          </p:cNvPr>
          <p:cNvSpPr txBox="1"/>
          <p:nvPr/>
        </p:nvSpPr>
        <p:spPr>
          <a:xfrm>
            <a:off x="254977" y="4062316"/>
            <a:ext cx="2250831" cy="52322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57189"/>
            <a:r>
              <a:rPr lang="en-US" sz="1400" b="1" dirty="0">
                <a:solidFill>
                  <a:schemeClr val="accent1"/>
                </a:solidFill>
                <a:effectLst/>
                <a:latin typeface="Arial"/>
                <a:ea typeface="Times New Roman" panose="02020603050405020304" pitchFamily="18" charset="0"/>
                <a:cs typeface="Arial"/>
              </a:rPr>
              <a:t>Scan to </a:t>
            </a:r>
            <a:r>
              <a:rPr lang="en-US" sz="1400" b="1" dirty="0">
                <a:solidFill>
                  <a:schemeClr val="accent1"/>
                </a:solidFill>
                <a:latin typeface="Arial"/>
                <a:ea typeface="Times New Roman" panose="02020603050405020304" pitchFamily="18" charset="0"/>
                <a:cs typeface="Arial"/>
              </a:rPr>
              <a:t>a</a:t>
            </a:r>
            <a:r>
              <a:rPr lang="en-US" sz="1400" b="1" dirty="0">
                <a:solidFill>
                  <a:schemeClr val="accent1"/>
                </a:solidFill>
                <a:effectLst/>
                <a:latin typeface="Arial"/>
                <a:ea typeface="Times New Roman" panose="02020603050405020304" pitchFamily="18" charset="0"/>
                <a:cs typeface="Arial"/>
              </a:rPr>
              <a:t>ccess the </a:t>
            </a:r>
            <a:r>
              <a:rPr lang="en-US" sz="1400" b="1" dirty="0">
                <a:solidFill>
                  <a:schemeClr val="accent1"/>
                </a:solidFill>
                <a:latin typeface="Arial"/>
                <a:ea typeface="Times New Roman" panose="02020603050405020304" pitchFamily="18" charset="0"/>
                <a:cs typeface="Arial"/>
              </a:rPr>
              <a:t>guideline on ICTMG.org</a:t>
            </a:r>
            <a:endParaRPr lang="en-US" sz="1400" b="0" dirty="0">
              <a:solidFill>
                <a:schemeClr val="accent1"/>
              </a:solidFill>
              <a:latin typeface="Arial"/>
              <a:cs typeface="Arial"/>
            </a:endParaRPr>
          </a:p>
        </p:txBody>
      </p:sp>
      <p:pic>
        <p:nvPicPr>
          <p:cNvPr id="10" name="Picture 9" descr="A screenshot of a computer&#10;&#10;AI-generated content may be incorrect.">
            <a:extLst>
              <a:ext uri="{FF2B5EF4-FFF2-40B4-BE49-F238E27FC236}">
                <a16:creationId xmlns:a16="http://schemas.microsoft.com/office/drawing/2014/main" id="{AE6571F4-B48A-8D0C-E180-B8031D3740C9}"/>
              </a:ext>
            </a:extLst>
          </p:cNvPr>
          <p:cNvPicPr>
            <a:picLocks noChangeAspect="1"/>
          </p:cNvPicPr>
          <p:nvPr/>
        </p:nvPicPr>
        <p:blipFill>
          <a:blip r:embed="rId5"/>
          <a:stretch>
            <a:fillRect/>
          </a:stretch>
        </p:blipFill>
        <p:spPr>
          <a:xfrm>
            <a:off x="450390" y="999230"/>
            <a:ext cx="2723633" cy="2713220"/>
          </a:xfrm>
          <a:prstGeom prst="rect">
            <a:avLst/>
          </a:prstGeom>
          <a:ln>
            <a:noFill/>
          </a:ln>
          <a:effectLst>
            <a:outerShdw blurRad="190500" algn="tl" rotWithShape="0">
              <a:srgbClr val="000000">
                <a:alpha val="70000"/>
              </a:srgbClr>
            </a:outerShdw>
          </a:effectLst>
        </p:spPr>
      </p:pic>
      <p:pic>
        <p:nvPicPr>
          <p:cNvPr id="4" name="Picture 3" descr="A qr code on a white background&#10;&#10;Description automatically generated">
            <a:extLst>
              <a:ext uri="{FF2B5EF4-FFF2-40B4-BE49-F238E27FC236}">
                <a16:creationId xmlns:a16="http://schemas.microsoft.com/office/drawing/2014/main" id="{959174F4-1E75-6A3C-22DC-C3CBDF21E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4060" y="3399274"/>
            <a:ext cx="1297829" cy="1290914"/>
          </a:xfrm>
          <a:prstGeom prst="rect">
            <a:avLst/>
          </a:prstGeom>
        </p:spPr>
      </p:pic>
    </p:spTree>
    <p:custDataLst>
      <p:tags r:id="rId1"/>
    </p:custDataLst>
    <p:extLst>
      <p:ext uri="{BB962C8B-B14F-4D97-AF65-F5344CB8AC3E}">
        <p14:creationId xmlns:p14="http://schemas.microsoft.com/office/powerpoint/2010/main" val="62105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4" y="360777"/>
            <a:ext cx="8166167" cy="604137"/>
          </a:xfrm>
        </p:spPr>
        <p:txBody>
          <a:bodyPr vert="horz" lIns="0" tIns="0" rIns="0" bIns="0" rtlCol="0" anchor="t" anchorCtr="0">
            <a:noAutofit/>
          </a:bodyPr>
          <a:lstStyle/>
          <a:p>
            <a:r>
              <a:rPr lang="en-US" dirty="0">
                <a:latin typeface="Arial"/>
                <a:cs typeface="Arial"/>
              </a:rPr>
              <a:t>ICTMG’s albumin guideline development</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80A3ECA-4073-DA53-6A35-0BFEF9C4125D}"/>
              </a:ext>
            </a:extLst>
          </p:cNvPr>
          <p:cNvSpPr txBox="1"/>
          <p:nvPr/>
        </p:nvSpPr>
        <p:spPr>
          <a:xfrm>
            <a:off x="286936" y="869072"/>
            <a:ext cx="8682252" cy="338554"/>
          </a:xfrm>
          <a:prstGeom prst="rect">
            <a:avLst/>
          </a:prstGeom>
          <a:noFill/>
        </p:spPr>
        <p:txBody>
          <a:bodyPr wrap="square" lIns="91440" tIns="45720" rIns="91440" bIns="45720" anchor="t">
            <a:spAutoFit/>
          </a:bodyPr>
          <a:lstStyle/>
          <a:p>
            <a:r>
              <a:rPr lang="en-CA" sz="1600" b="1" dirty="0">
                <a:solidFill>
                  <a:srgbClr val="FF0000"/>
                </a:solidFill>
                <a:latin typeface="Arial"/>
                <a:cs typeface="Arial"/>
              </a:rPr>
              <a:t>The guideline development group included an international panel of expert volunteers: </a:t>
            </a:r>
            <a:endParaRPr lang="en-US" sz="1600" b="1" dirty="0">
              <a:solidFill>
                <a:srgbClr val="FF0000"/>
              </a:solidFill>
            </a:endParaRPr>
          </a:p>
        </p:txBody>
      </p:sp>
      <p:sp>
        <p:nvSpPr>
          <p:cNvPr id="28" name="TextBox 27">
            <a:extLst>
              <a:ext uri="{FF2B5EF4-FFF2-40B4-BE49-F238E27FC236}">
                <a16:creationId xmlns:a16="http://schemas.microsoft.com/office/drawing/2014/main" id="{2AF472D3-7EBE-AFD8-A7DD-BFFDA532B280}"/>
              </a:ext>
            </a:extLst>
          </p:cNvPr>
          <p:cNvSpPr txBox="1"/>
          <p:nvPr/>
        </p:nvSpPr>
        <p:spPr>
          <a:xfrm>
            <a:off x="7032153" y="1556371"/>
            <a:ext cx="1887700" cy="600164"/>
          </a:xfrm>
          <a:prstGeom prst="rect">
            <a:avLst/>
          </a:prstGeom>
          <a:noFill/>
        </p:spPr>
        <p:txBody>
          <a:bodyPr wrap="square" lIns="91440" tIns="45720" rIns="91440" bIns="45720" anchor="t">
            <a:spAutoFit/>
          </a:bodyPr>
          <a:lstStyle/>
          <a:p>
            <a:r>
              <a:rPr lang="en-US" sz="1100" b="1">
                <a:latin typeface="Arial"/>
                <a:cs typeface="Arial"/>
              </a:rPr>
              <a:t>* denotes ICTMG full membership at the time of guideline development</a:t>
            </a:r>
            <a:endParaRPr lang="en-US" sz="1100" b="1"/>
          </a:p>
        </p:txBody>
      </p:sp>
      <p:pic>
        <p:nvPicPr>
          <p:cNvPr id="4" name="Graphic 3">
            <a:extLst>
              <a:ext uri="{FF2B5EF4-FFF2-40B4-BE49-F238E27FC236}">
                <a16:creationId xmlns:a16="http://schemas.microsoft.com/office/drawing/2014/main" id="{D77AF5E3-9669-8C56-2C9F-29481DCC4F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1096240"/>
            <a:ext cx="8676408" cy="4405745"/>
          </a:xfrm>
          <a:prstGeom prst="rect">
            <a:avLst/>
          </a:prstGeom>
        </p:spPr>
      </p:pic>
      <p:sp>
        <p:nvSpPr>
          <p:cNvPr id="6" name="TextBox 5">
            <a:extLst>
              <a:ext uri="{FF2B5EF4-FFF2-40B4-BE49-F238E27FC236}">
                <a16:creationId xmlns:a16="http://schemas.microsoft.com/office/drawing/2014/main" id="{5DA2DC85-0B78-8294-D6B8-A6D564A272C8}"/>
              </a:ext>
            </a:extLst>
          </p:cNvPr>
          <p:cNvSpPr txBox="1"/>
          <p:nvPr/>
        </p:nvSpPr>
        <p:spPr>
          <a:xfrm>
            <a:off x="7032153" y="2354986"/>
            <a:ext cx="1970827" cy="430887"/>
          </a:xfrm>
          <a:prstGeom prst="rect">
            <a:avLst/>
          </a:prstGeom>
          <a:noFill/>
        </p:spPr>
        <p:txBody>
          <a:bodyPr wrap="square" lIns="91440" tIns="45720" rIns="91440" bIns="45720" anchor="t">
            <a:spAutoFit/>
          </a:bodyPr>
          <a:lstStyle/>
          <a:p>
            <a:r>
              <a:rPr lang="en-US" sz="1100" b="1">
                <a:latin typeface="Arial"/>
                <a:cs typeface="Arial"/>
              </a:rPr>
              <a:t>** indicates patient representation</a:t>
            </a:r>
          </a:p>
        </p:txBody>
      </p:sp>
    </p:spTree>
    <p:custDataLst>
      <p:tags r:id="rId1"/>
    </p:custDataLst>
    <p:extLst>
      <p:ext uri="{BB962C8B-B14F-4D97-AF65-F5344CB8AC3E}">
        <p14:creationId xmlns:p14="http://schemas.microsoft.com/office/powerpoint/2010/main" val="267124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B189-E646-4524-984A-E03E6FF8AC5B}"/>
              </a:ext>
            </a:extLst>
          </p:cNvPr>
          <p:cNvSpPr>
            <a:spLocks noGrp="1"/>
          </p:cNvSpPr>
          <p:nvPr>
            <p:ph type="ctrTitle"/>
          </p:nvPr>
        </p:nvSpPr>
        <p:spPr>
          <a:xfrm>
            <a:off x="476249" y="522986"/>
            <a:ext cx="6858000" cy="1790700"/>
          </a:xfrm>
        </p:spPr>
        <p:txBody>
          <a:bodyPr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CA" sz="3600" b="1" dirty="0">
                <a:latin typeface="Arial"/>
                <a:cs typeface="Arial"/>
              </a:rPr>
              <a:t>The guideline's key messages </a:t>
            </a:r>
            <a:endParaRPr lang="en-US" sz="36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FD88D18-EAD7-4E44-B9DF-79E2B21FBE63}"/>
              </a:ext>
            </a:extLst>
          </p:cNvPr>
          <p:cNvCxnSpPr/>
          <p:nvPr/>
        </p:nvCxnSpPr>
        <p:spPr>
          <a:xfrm>
            <a:off x="476249" y="1240972"/>
            <a:ext cx="6762750" cy="0"/>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1C8136C8-2CB5-427B-BAA0-FF44701FD2BE}"/>
              </a:ext>
            </a:extLst>
          </p:cNvPr>
          <p:cNvSpPr txBox="1">
            <a:spLocks/>
          </p:cNvSpPr>
          <p:nvPr/>
        </p:nvSpPr>
        <p:spPr>
          <a:xfrm>
            <a:off x="619124" y="1428844"/>
            <a:ext cx="7964935" cy="3186440"/>
          </a:xfrm>
          <a:prstGeom prst="rect">
            <a:avLst/>
          </a:prstGeo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650" b="1" dirty="0">
                <a:solidFill>
                  <a:srgbClr val="EE1C25"/>
                </a:solidFill>
                <a:latin typeface="Arial"/>
                <a:cs typeface="Arial"/>
              </a:rPr>
              <a:t>Key target audiences for the guideline include…</a:t>
            </a:r>
          </a:p>
          <a:p>
            <a:pPr algn="l"/>
            <a:endParaRPr lang="en-US" sz="1200" dirty="0">
              <a:solidFill>
                <a:srgbClr val="000000"/>
              </a:solidFill>
              <a:latin typeface="Arial" panose="020B0604020202020204" pitchFamily="34" charset="0"/>
              <a:cs typeface="Arial" panose="020B0604020202020204" pitchFamily="34" charset="0"/>
            </a:endParaRPr>
          </a:p>
          <a:p>
            <a:endParaRPr lang="en-CA" sz="1500" b="1" dirty="0">
              <a:solidFill>
                <a:srgbClr val="EE1C25"/>
              </a:solidFill>
              <a:highlight>
                <a:srgbClr val="FFFF00"/>
              </a:highlight>
              <a:latin typeface="Arial"/>
              <a:cs typeface="Arial"/>
            </a:endParaRPr>
          </a:p>
          <a:p>
            <a:pPr algn="l"/>
            <a:endParaRPr lang="en-US" sz="1650" dirty="0">
              <a:highlight>
                <a:srgbClr val="FFFF00"/>
              </a:highlight>
              <a:latin typeface="Arial"/>
              <a:ea typeface="Calibri"/>
              <a:cs typeface="Arial"/>
            </a:endParaRPr>
          </a:p>
        </p:txBody>
      </p:sp>
      <p:pic>
        <p:nvPicPr>
          <p:cNvPr id="4" name="Picture 6" descr="Logo&#10;&#10;Description automatically generated">
            <a:extLst>
              <a:ext uri="{FF2B5EF4-FFF2-40B4-BE49-F238E27FC236}">
                <a16:creationId xmlns:a16="http://schemas.microsoft.com/office/drawing/2014/main" id="{8E6DF6CD-1B33-D8E8-63B9-E09CA8C35155}"/>
              </a:ext>
            </a:extLst>
          </p:cNvPr>
          <p:cNvPicPr>
            <a:picLocks noChangeAspect="1"/>
          </p:cNvPicPr>
          <p:nvPr/>
        </p:nvPicPr>
        <p:blipFill>
          <a:blip r:embed="rId4"/>
          <a:stretch>
            <a:fillRect/>
          </a:stretch>
        </p:blipFill>
        <p:spPr>
          <a:xfrm>
            <a:off x="7969101" y="4651726"/>
            <a:ext cx="1020727" cy="365531"/>
          </a:xfrm>
          <a:prstGeom prst="rect">
            <a:avLst/>
          </a:prstGeom>
        </p:spPr>
      </p:pic>
      <p:sp>
        <p:nvSpPr>
          <p:cNvPr id="3" name="TextBox 2">
            <a:extLst>
              <a:ext uri="{FF2B5EF4-FFF2-40B4-BE49-F238E27FC236}">
                <a16:creationId xmlns:a16="http://schemas.microsoft.com/office/drawing/2014/main" id="{BFE68B9A-B157-CEC7-5D08-6CAB1DA2E513}"/>
              </a:ext>
            </a:extLst>
          </p:cNvPr>
          <p:cNvSpPr txBox="1"/>
          <p:nvPr/>
        </p:nvSpPr>
        <p:spPr>
          <a:xfrm>
            <a:off x="475491" y="2001893"/>
            <a:ext cx="4125733" cy="30700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rtl="0"/>
            <a:r>
              <a:rPr lang="en-CA" sz="1500" b="1" dirty="0">
                <a:solidFill>
                  <a:srgbClr val="2A425A"/>
                </a:solidFill>
                <a:latin typeface="Arial"/>
                <a:ea typeface="Segoe UI"/>
                <a:cs typeface="Segoe UI"/>
              </a:rPr>
              <a:t>Primary</a:t>
            </a:r>
            <a:endParaRPr lang="en-US" sz="1500" dirty="0">
              <a:solidFill>
                <a:srgbClr val="2A425A"/>
              </a:solidFill>
              <a:latin typeface="Arial"/>
              <a:ea typeface="Segoe UI"/>
              <a:cs typeface="Segoe UI"/>
            </a:endParaRPr>
          </a:p>
          <a:p>
            <a:pPr marL="257175" indent="-257175">
              <a:buFont typeface="Arial,Sans-Serif"/>
              <a:buChar char="•"/>
            </a:pPr>
            <a:r>
              <a:rPr lang="en-CA" sz="1500" dirty="0">
                <a:latin typeface="Arial"/>
                <a:cs typeface="Arial"/>
              </a:rPr>
              <a:t>TM physicians</a:t>
            </a:r>
          </a:p>
          <a:p>
            <a:pPr marL="257175" indent="-257175">
              <a:buFont typeface="Arial,Sans-Serif"/>
              <a:buChar char="•"/>
            </a:pPr>
            <a:r>
              <a:rPr lang="en-CA" sz="1500" dirty="0">
                <a:latin typeface="Arial"/>
                <a:cs typeface="Arial"/>
              </a:rPr>
              <a:t>Cardiac surgeons</a:t>
            </a:r>
          </a:p>
          <a:p>
            <a:pPr marL="257175" indent="-257175">
              <a:buFont typeface="Arial,Sans-Serif"/>
              <a:buChar char="•"/>
            </a:pPr>
            <a:r>
              <a:rPr lang="en-CA" sz="1500" dirty="0">
                <a:latin typeface="Arial"/>
                <a:cs typeface="Arial"/>
              </a:rPr>
              <a:t>Anesthesiologists</a:t>
            </a:r>
          </a:p>
          <a:p>
            <a:pPr marL="257175" indent="-257175">
              <a:buFont typeface="Arial,Sans-Serif"/>
              <a:buChar char="•"/>
            </a:pPr>
            <a:r>
              <a:rPr lang="en-CA" sz="1500" dirty="0">
                <a:latin typeface="Arial"/>
                <a:cs typeface="Arial"/>
              </a:rPr>
              <a:t>Gastroenterologists</a:t>
            </a:r>
          </a:p>
          <a:p>
            <a:pPr marL="257175" indent="-257175">
              <a:buFont typeface="Arial,Sans-Serif"/>
              <a:buChar char="•"/>
            </a:pPr>
            <a:r>
              <a:rPr lang="en-CA" sz="1500" dirty="0">
                <a:latin typeface="Arial"/>
                <a:cs typeface="Arial"/>
              </a:rPr>
              <a:t>Hepatologists</a:t>
            </a:r>
          </a:p>
          <a:p>
            <a:pPr marL="257175" indent="-257175">
              <a:buFont typeface="Arial,Sans-Serif"/>
              <a:buChar char="•"/>
            </a:pPr>
            <a:r>
              <a:rPr lang="en-CA" sz="1500" dirty="0">
                <a:latin typeface="Arial"/>
                <a:cs typeface="Arial"/>
              </a:rPr>
              <a:t>General internal medicine</a:t>
            </a:r>
          </a:p>
          <a:p>
            <a:pPr marL="257175" indent="-257175">
              <a:buFont typeface="Arial,Sans-Serif"/>
              <a:buChar char="•"/>
            </a:pPr>
            <a:r>
              <a:rPr lang="en-CA" sz="1500" dirty="0">
                <a:latin typeface="Arial"/>
                <a:cs typeface="Arial"/>
              </a:rPr>
              <a:t>Nephrologists</a:t>
            </a:r>
          </a:p>
          <a:p>
            <a:pPr marL="257175" indent="-257175">
              <a:buFont typeface="Arial,Sans-Serif"/>
              <a:buChar char="•"/>
            </a:pPr>
            <a:r>
              <a:rPr lang="en-CA" sz="1500" dirty="0">
                <a:latin typeface="Arial"/>
                <a:cs typeface="Arial"/>
              </a:rPr>
              <a:t>Critical care physicians (adult and pediatric)</a:t>
            </a:r>
          </a:p>
          <a:p>
            <a:pPr marL="257175" indent="-257175">
              <a:buFont typeface="Arial,Sans-Serif"/>
              <a:buChar char="•"/>
            </a:pPr>
            <a:r>
              <a:rPr lang="en-CA" sz="1500" dirty="0">
                <a:latin typeface="Arial"/>
                <a:cs typeface="Arial"/>
              </a:rPr>
              <a:t>Intensivists</a:t>
            </a:r>
          </a:p>
          <a:p>
            <a:pPr marL="257175" indent="-257175">
              <a:buFont typeface="Arial,Sans-Serif"/>
              <a:buChar char="•"/>
            </a:pPr>
            <a:r>
              <a:rPr lang="en-CA" sz="1500" dirty="0">
                <a:latin typeface="Arial"/>
                <a:cs typeface="Arial"/>
              </a:rPr>
              <a:t>MLTs in blood banks</a:t>
            </a:r>
          </a:p>
          <a:p>
            <a:pPr marL="257175" indent="-257175">
              <a:buFont typeface="Arial,Sans-Serif"/>
              <a:buChar char="•"/>
            </a:pPr>
            <a:r>
              <a:rPr lang="en-CA" sz="1500" dirty="0">
                <a:latin typeface="Arial"/>
                <a:cs typeface="Arial"/>
              </a:rPr>
              <a:t>Perfusionists in cardiac operating rooms</a:t>
            </a:r>
          </a:p>
          <a:p>
            <a:pPr marL="257175" indent="-257175">
              <a:buFont typeface="Arial,Sans-Serif"/>
              <a:buChar char="•"/>
            </a:pPr>
            <a:r>
              <a:rPr lang="en-CA" sz="1500" dirty="0">
                <a:latin typeface="Arial"/>
                <a:cs typeface="Arial"/>
              </a:rPr>
              <a:t>Nurses</a:t>
            </a:r>
          </a:p>
        </p:txBody>
      </p:sp>
      <p:sp>
        <p:nvSpPr>
          <p:cNvPr id="8" name="TextBox 7">
            <a:extLst>
              <a:ext uri="{FF2B5EF4-FFF2-40B4-BE49-F238E27FC236}">
                <a16:creationId xmlns:a16="http://schemas.microsoft.com/office/drawing/2014/main" id="{FD836EDA-7835-CF86-1305-7BAFFE9A1BCF}"/>
              </a:ext>
            </a:extLst>
          </p:cNvPr>
          <p:cNvSpPr txBox="1"/>
          <p:nvPr/>
        </p:nvSpPr>
        <p:spPr>
          <a:xfrm>
            <a:off x="4571241" y="2001894"/>
            <a:ext cx="4154308" cy="283923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rtl="0"/>
            <a:r>
              <a:rPr lang="en-CA" sz="1500" b="1" dirty="0">
                <a:solidFill>
                  <a:srgbClr val="2A425A"/>
                </a:solidFill>
                <a:latin typeface="Arial"/>
                <a:ea typeface="Segoe UI"/>
                <a:cs typeface="Segoe UI"/>
              </a:rPr>
              <a:t>Secondary</a:t>
            </a:r>
            <a:endParaRPr lang="en-US" sz="1500" dirty="0">
              <a:solidFill>
                <a:srgbClr val="2A425A"/>
              </a:solidFill>
              <a:latin typeface="Arial"/>
              <a:ea typeface="Segoe UI"/>
              <a:cs typeface="Segoe UI"/>
            </a:endParaRPr>
          </a:p>
          <a:p>
            <a:pPr marL="257175" indent="-257175">
              <a:buFont typeface="Arial,Sans-Serif"/>
              <a:buChar char="•"/>
            </a:pPr>
            <a:r>
              <a:rPr lang="en-CA" sz="1500" dirty="0">
                <a:latin typeface="Arial"/>
                <a:cs typeface="Arial"/>
              </a:rPr>
              <a:t>Organizations that make decisions/policies about transfusion practice (e.g., hospitals)</a:t>
            </a:r>
          </a:p>
          <a:p>
            <a:endParaRPr lang="en-CA" sz="1500" dirty="0">
              <a:latin typeface="Arial"/>
              <a:cs typeface="Arial"/>
            </a:endParaRPr>
          </a:p>
          <a:p>
            <a:pPr marL="257175" indent="-257175">
              <a:buFont typeface="Arial,Sans-Serif"/>
              <a:buChar char="•"/>
            </a:pPr>
            <a:r>
              <a:rPr lang="en-CA" sz="1500" dirty="0">
                <a:latin typeface="Arial"/>
                <a:cs typeface="Arial"/>
              </a:rPr>
              <a:t>Organizations that promote best practices (e.g., AABB, ISBT, ABO)</a:t>
            </a:r>
          </a:p>
          <a:p>
            <a:endParaRPr lang="en-CA" sz="1500" dirty="0">
              <a:latin typeface="Arial"/>
              <a:cs typeface="Arial"/>
            </a:endParaRPr>
          </a:p>
          <a:p>
            <a:pPr marL="257175" indent="-257175">
              <a:buFont typeface="Arial,Sans-Serif"/>
              <a:buChar char="•"/>
            </a:pPr>
            <a:r>
              <a:rPr lang="en-CA" sz="1500" dirty="0">
                <a:latin typeface="Arial"/>
                <a:cs typeface="Arial"/>
              </a:rPr>
              <a:t>Patients: </a:t>
            </a:r>
          </a:p>
          <a:p>
            <a:pPr marL="600075" lvl="1" indent="-257175">
              <a:buFont typeface="Courier New"/>
              <a:buChar char="o"/>
            </a:pPr>
            <a:r>
              <a:rPr lang="en-CA" sz="1500" dirty="0">
                <a:latin typeface="Arial"/>
                <a:cs typeface="Arial"/>
              </a:rPr>
              <a:t> undergoing cardiac and non-cardiac surgery, kidney replacement therapy, with cirrhosis, and in critical care with severe infections.</a:t>
            </a:r>
            <a:endParaRPr lang="en-CA" sz="1013" dirty="0">
              <a:cs typeface="Calibri" panose="020F0502020204030204"/>
            </a:endParaRPr>
          </a:p>
        </p:txBody>
      </p:sp>
    </p:spTree>
    <p:custDataLst>
      <p:tags r:id="rId1"/>
    </p:custDataLst>
    <p:extLst>
      <p:ext uri="{BB962C8B-B14F-4D97-AF65-F5344CB8AC3E}">
        <p14:creationId xmlns:p14="http://schemas.microsoft.com/office/powerpoint/2010/main" val="2868803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TMG_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TMG Template" id="{C855E45B-D062-48A7-964D-98521F5181EC}" vid="{ABC41094-6568-4255-A511-B7152BB8B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31d2d5e-e388-4f30-9ba5-17e7d9810864">
      <UserInfo>
        <DisplayName>Homa Keshavarz</DisplayName>
        <AccountId>3809</AccountId>
        <AccountType/>
      </UserInfo>
      <UserInfo>
        <DisplayName>Aarti Bathla</DisplayName>
        <AccountId>8012</AccountId>
        <AccountType/>
      </UserInfo>
      <UserInfo>
        <DisplayName>Abby Wolfe</DisplayName>
        <AccountId>6892</AccountId>
        <AccountType/>
      </UserInfo>
      <UserInfo>
        <DisplayName>Sophie Chargé</DisplayName>
        <AccountId>39</AccountId>
        <AccountType/>
      </UserInfo>
    </SharedWithUsers>
    <lcf76f155ced4ddcb4097134ff3c332f xmlns="caea3f2a-8c2f-4d27-a5d3-be9ee3ed035a">
      <Terms xmlns="http://schemas.microsoft.com/office/infopath/2007/PartnerControls"/>
    </lcf76f155ced4ddcb4097134ff3c332f>
    <TaxCatchAll xmlns="a31d2d5e-e388-4f30-9ba5-17e7d98108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3E1B90871BE543BF88176CC9FDB86B" ma:contentTypeVersion="18" ma:contentTypeDescription="Create a new document." ma:contentTypeScope="" ma:versionID="ad34edfc7a340e49caa85dd7b42a4e03">
  <xsd:schema xmlns:xsd="http://www.w3.org/2001/XMLSchema" xmlns:xs="http://www.w3.org/2001/XMLSchema" xmlns:p="http://schemas.microsoft.com/office/2006/metadata/properties" xmlns:ns2="caea3f2a-8c2f-4d27-a5d3-be9ee3ed035a" xmlns:ns3="a31d2d5e-e388-4f30-9ba5-17e7d9810864" targetNamespace="http://schemas.microsoft.com/office/2006/metadata/properties" ma:root="true" ma:fieldsID="d9d65b2afc348cf24ccc5e1e19d9fc61" ns2:_="" ns3:_="">
    <xsd:import namespace="caea3f2a-8c2f-4d27-a5d3-be9ee3ed035a"/>
    <xsd:import namespace="a31d2d5e-e388-4f30-9ba5-17e7d98108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a3f2a-8c2f-4d27-a5d3-be9ee3ed035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cbc9f7-f838-4f57-bd6d-4b1c73237ee6}" ma:internalName="TaxCatchAll" ma:showField="CatchAllData" ma:web="a31d2d5e-e388-4f30-9ba5-17e7d9810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E0E8CB-FA6F-4342-B749-1F139C8CB1AA}">
  <ds:schemaRefs>
    <ds:schemaRef ds:uri="http://schemas.microsoft.com/office/2006/metadata/properties"/>
    <ds:schemaRef ds:uri="http://purl.org/dc/elements/1.1/"/>
    <ds:schemaRef ds:uri="http://schemas.microsoft.com/office/2006/documentManagement/types"/>
    <ds:schemaRef ds:uri="caea3f2a-8c2f-4d27-a5d3-be9ee3ed035a"/>
    <ds:schemaRef ds:uri="http://purl.org/dc/terms/"/>
    <ds:schemaRef ds:uri="http://schemas.microsoft.com/office/infopath/2007/PartnerControls"/>
    <ds:schemaRef ds:uri="http://purl.org/dc/dcmitype/"/>
    <ds:schemaRef ds:uri="http://schemas.openxmlformats.org/package/2006/metadata/core-properties"/>
    <ds:schemaRef ds:uri="a31d2d5e-e388-4f30-9ba5-17e7d9810864"/>
    <ds:schemaRef ds:uri="http://www.w3.org/XML/1998/namespace"/>
  </ds:schemaRefs>
</ds:datastoreItem>
</file>

<file path=customXml/itemProps2.xml><?xml version="1.0" encoding="utf-8"?>
<ds:datastoreItem xmlns:ds="http://schemas.openxmlformats.org/officeDocument/2006/customXml" ds:itemID="{D3490DB3-939A-469C-A816-37454D569AC3}">
  <ds:schemaRefs>
    <ds:schemaRef ds:uri="http://schemas.microsoft.com/sharepoint/v3/contenttype/forms"/>
  </ds:schemaRefs>
</ds:datastoreItem>
</file>

<file path=customXml/itemProps3.xml><?xml version="1.0" encoding="utf-8"?>
<ds:datastoreItem xmlns:ds="http://schemas.openxmlformats.org/officeDocument/2006/customXml" ds:itemID="{1F019B56-6D2C-41F0-AD45-1E8C4D4DF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a3f2a-8c2f-4d27-a5d3-be9ee3ed035a"/>
    <ds:schemaRef ds:uri="a31d2d5e-e388-4f30-9ba5-17e7d9810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30d02f-fd7b-4629-905f-a41bb5868147}" enabled="0" method="" siteId="{4830d02f-fd7b-4629-905f-a41bb5868147}" removed="1"/>
</clbl:labelList>
</file>

<file path=docProps/app.xml><?xml version="1.0" encoding="utf-8"?>
<Properties xmlns="http://schemas.openxmlformats.org/officeDocument/2006/extended-properties" xmlns:vt="http://schemas.openxmlformats.org/officeDocument/2006/docPropsVTypes">
  <Template>ICTMG Template (1)</Template>
  <TotalTime>44</TotalTime>
  <Words>1992</Words>
  <Application>Microsoft Office PowerPoint</Application>
  <PresentationFormat>On-screen Show (16:9)</PresentationFormat>
  <Paragraphs>165</Paragraphs>
  <Slides>16</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Arial,Sans-Serif</vt:lpstr>
      <vt:lpstr>Calibri</vt:lpstr>
      <vt:lpstr>Calibri Light</vt:lpstr>
      <vt:lpstr>Cambria</vt:lpstr>
      <vt:lpstr>Courier New</vt:lpstr>
      <vt:lpstr>Courier New,monospace</vt:lpstr>
      <vt:lpstr>din-next-w01-light</vt:lpstr>
      <vt:lpstr>futura-lt-w01-light</vt:lpstr>
      <vt:lpstr>Wingdings</vt:lpstr>
      <vt:lpstr>ICTMG_Powerpoint template</vt:lpstr>
      <vt:lpstr>Office Theme</vt:lpstr>
      <vt:lpstr>PowerPoint Presentation</vt:lpstr>
      <vt:lpstr>Disclaimer &amp; disclosures</vt:lpstr>
      <vt:lpstr>Intravenous albumin</vt:lpstr>
      <vt:lpstr>What is intravenous albumin?</vt:lpstr>
      <vt:lpstr>What evidence is available to guide albumin use?</vt:lpstr>
      <vt:lpstr>ICTMG’s albumin publications</vt:lpstr>
      <vt:lpstr>PowerPoint Presentation</vt:lpstr>
      <vt:lpstr>ICTMG’s albumin guideline development</vt:lpstr>
      <vt:lpstr>The guideline's key messages </vt:lpstr>
      <vt:lpstr>PowerPoint Presentation</vt:lpstr>
      <vt:lpstr>The guideline's key messages </vt:lpstr>
      <vt:lpstr>The guideline's key messages </vt:lpstr>
      <vt:lpstr>PowerPoint Presentation</vt:lpstr>
      <vt:lpstr>PowerPoint Presentation</vt:lpstr>
      <vt:lpstr>Contact ICTMG</vt:lpstr>
      <vt:lpstr>PowerPoint Presentation</vt:lpstr>
    </vt:vector>
  </TitlesOfParts>
  <Company>Canadian Blood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Wolfe</dc:creator>
  <cp:lastModifiedBy>Kimberly Figures</cp:lastModifiedBy>
  <cp:revision>101</cp:revision>
  <cp:lastPrinted>2015-11-17T13:41:24Z</cp:lastPrinted>
  <dcterms:created xsi:type="dcterms:W3CDTF">2023-02-06T13:36:36Z</dcterms:created>
  <dcterms:modified xsi:type="dcterms:W3CDTF">2025-11-25T16:03:07Z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0x0101003B3E1B90871BE543BF88176CC9FDB86B</vt:lpwstr>
  </property>
  <property fmtid="{D5CDD505-2E9C-101B-9397-08002B2CF9AE}" pid="4" name="MediaServiceImageTags">
    <vt:lpwstr/>
  </property>
  <property fmtid="{D5CDD505-2E9C-101B-9397-08002B2CF9AE}" pid="5" name="ArticulateGUID">
    <vt:lpwstr>B774706B-89F5-436A-8D4D-0967529FCE90</vt:lpwstr>
  </property>
  <property fmtid="{D5CDD505-2E9C-101B-9397-08002B2CF9AE}" pid="6" name="ArticulatePath">
    <vt:lpwstr>https://cbsscs.sharepoint.com/teams/external/ICTMG/Administraive Documents/Templates/ICTMG Template</vt:lpwstr>
  </property>
</Properties>
</file>